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</p:sldIdLst>
  <p:sldSz cy="6858000" cx="12192000"/>
  <p:notesSz cx="6858000" cy="9144000"/>
  <p:embeddedFontLst>
    <p:embeddedFont>
      <p:font typeface="Ubuntu"/>
      <p:regular r:id="rId93"/>
      <p:bold r:id="rId94"/>
      <p:italic r:id="rId95"/>
      <p:boldItalic r:id="rId96"/>
    </p:embeddedFont>
    <p:embeddedFont>
      <p:font typeface="Source Code Pro"/>
      <p:regular r:id="rId97"/>
      <p:bold r:id="rId98"/>
      <p:italic r:id="rId99"/>
      <p:boldItalic r:id="rId100"/>
    </p:embeddedFont>
    <p:embeddedFont>
      <p:font typeface="Oswald"/>
      <p:regular r:id="rId101"/>
      <p:bold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03" roundtripDataSignature="AMtx7mga+XGOn0ERJ/BKTUP/UhC+EbfC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A4604E5-7633-4E83-9D93-C749F7867850}">
  <a:tblStyle styleId="{0A4604E5-7633-4E83-9D93-C749F786785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customschemas.google.com/relationships/presentationmetadata" Target="metadata"/><Relationship Id="rId102" Type="http://schemas.openxmlformats.org/officeDocument/2006/relationships/font" Target="fonts/Oswald-bold.fntdata"/><Relationship Id="rId101" Type="http://schemas.openxmlformats.org/officeDocument/2006/relationships/font" Target="fonts/Oswald-regular.fntdata"/><Relationship Id="rId100" Type="http://schemas.openxmlformats.org/officeDocument/2006/relationships/font" Target="fonts/SourceCodePro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Ubuntu-italic.fntdata"/><Relationship Id="rId94" Type="http://schemas.openxmlformats.org/officeDocument/2006/relationships/font" Target="fonts/Ubuntu-bold.fntdata"/><Relationship Id="rId97" Type="http://schemas.openxmlformats.org/officeDocument/2006/relationships/font" Target="fonts/SourceCodePro-regular.fntdata"/><Relationship Id="rId96" Type="http://schemas.openxmlformats.org/officeDocument/2006/relationships/font" Target="fonts/Ubuntu-boldItalic.fntdata"/><Relationship Id="rId11" Type="http://schemas.openxmlformats.org/officeDocument/2006/relationships/slide" Target="slides/slide6.xml"/><Relationship Id="rId99" Type="http://schemas.openxmlformats.org/officeDocument/2006/relationships/font" Target="fonts/SourceCodePro-italic.fntdata"/><Relationship Id="rId10" Type="http://schemas.openxmlformats.org/officeDocument/2006/relationships/slide" Target="slides/slide5.xml"/><Relationship Id="rId98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font" Target="fonts/Ubuntu-regular.fntdata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8c9c043f2a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8c9c043f2a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8c9c043f2a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8c9c043f2a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8c9c043f2a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g8c9c043f2a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8c9c043f2a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g8c9c043f2a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8c9c043f2a_0_4"/>
          <p:cNvSpPr/>
          <p:nvPr/>
        </p:nvSpPr>
        <p:spPr>
          <a:xfrm rot="10800000">
            <a:off x="5634700" y="3911300"/>
            <a:ext cx="922500" cy="5181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g8c9c043f2a_0_4"/>
          <p:cNvSpPr/>
          <p:nvPr/>
        </p:nvSpPr>
        <p:spPr>
          <a:xfrm>
            <a:off x="-33" y="0"/>
            <a:ext cx="12192000" cy="416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g8c9c043f2a_0_4"/>
          <p:cNvSpPr txBox="1"/>
          <p:nvPr>
            <p:ph type="ctrTitle"/>
          </p:nvPr>
        </p:nvSpPr>
        <p:spPr>
          <a:xfrm>
            <a:off x="548233" y="859067"/>
            <a:ext cx="11043300" cy="2811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g8c9c043f2a_0_4"/>
          <p:cNvSpPr txBox="1"/>
          <p:nvPr>
            <p:ph idx="1" type="subTitle"/>
          </p:nvPr>
        </p:nvSpPr>
        <p:spPr>
          <a:xfrm>
            <a:off x="548233" y="4531000"/>
            <a:ext cx="11043300" cy="168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Font typeface="Oswald"/>
              <a:buNone/>
              <a:defRPr sz="39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" name="Google Shape;18;g8c9c043f2a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g8c9c043f2a_0_46"/>
          <p:cNvCxnSpPr/>
          <p:nvPr/>
        </p:nvCxnSpPr>
        <p:spPr>
          <a:xfrm>
            <a:off x="551033" y="3984367"/>
            <a:ext cx="1214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7" name="Google Shape;57;g8c9c043f2a_0_46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8" name="Google Shape;58;g8c9c043f2a_0_46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9" name="Google Shape;59;g8c9c043f2a_0_4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c9c043f2a_0_5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c9c043f2a_0_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4" name="Google Shape;64;g8c9c043f2a_0_5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5" name="Google Shape;65;g8c9c043f2a_0_5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8c9c043f2a_0_5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8c9c043f2a_0_5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1">
  <p:cSld name="SECTION_HEADER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c9c043f2a_0_5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0" name="Google Shape;70;g8c9c043f2a_0_59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g8c9c043f2a_0_5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8c9c043f2a_0_5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8c9c043f2a_0_5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8c9c043f2a_0_10"/>
          <p:cNvSpPr/>
          <p:nvPr/>
        </p:nvSpPr>
        <p:spPr>
          <a:xfrm>
            <a:off x="0" y="2089800"/>
            <a:ext cx="12192000" cy="267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g8c9c043f2a_0_10"/>
          <p:cNvSpPr txBox="1"/>
          <p:nvPr>
            <p:ph type="title"/>
          </p:nvPr>
        </p:nvSpPr>
        <p:spPr>
          <a:xfrm>
            <a:off x="574400" y="2519600"/>
            <a:ext cx="11043300" cy="2022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g8c9c043f2a_0_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g8c9c043f2a_0_14"/>
          <p:cNvCxnSpPr/>
          <p:nvPr/>
        </p:nvCxnSpPr>
        <p:spPr>
          <a:xfrm>
            <a:off x="572267" y="1700769"/>
            <a:ext cx="8187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5" name="Google Shape;25;g8c9c043f2a_0_14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6" name="Google Shape;26;g8c9c043f2a_0_14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Font typeface="Ubuntu"/>
              <a:buChar char="●"/>
              <a:defRPr sz="2300">
                <a:latin typeface="Ubuntu"/>
                <a:ea typeface="Ubuntu"/>
                <a:cs typeface="Ubuntu"/>
                <a:sym typeface="Ubuntu"/>
              </a:defRPr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Font typeface="Ubuntu"/>
              <a:buChar char="○"/>
              <a:defRPr sz="1800">
                <a:latin typeface="Ubuntu"/>
                <a:ea typeface="Ubuntu"/>
                <a:cs typeface="Ubuntu"/>
                <a:sym typeface="Ubuntu"/>
              </a:defRPr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Font typeface="Ubuntu"/>
              <a:buChar char="■"/>
              <a:defRPr sz="1800">
                <a:latin typeface="Ubuntu"/>
                <a:ea typeface="Ubuntu"/>
                <a:cs typeface="Ubuntu"/>
                <a:sym typeface="Ubuntu"/>
              </a:defRPr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Font typeface="Ubuntu"/>
              <a:buChar char="●"/>
              <a:defRPr sz="1800">
                <a:latin typeface="Ubuntu"/>
                <a:ea typeface="Ubuntu"/>
                <a:cs typeface="Ubuntu"/>
                <a:sym typeface="Ubuntu"/>
              </a:defRPr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Font typeface="Ubuntu"/>
              <a:buChar char="○"/>
              <a:defRPr sz="1800">
                <a:latin typeface="Ubuntu"/>
                <a:ea typeface="Ubuntu"/>
                <a:cs typeface="Ubuntu"/>
                <a:sym typeface="Ubuntu"/>
              </a:defRPr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Font typeface="Ubuntu"/>
              <a:buChar char="■"/>
              <a:defRPr sz="1800">
                <a:latin typeface="Ubuntu"/>
                <a:ea typeface="Ubuntu"/>
                <a:cs typeface="Ubuntu"/>
                <a:sym typeface="Ubuntu"/>
              </a:defRPr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Font typeface="Ubuntu"/>
              <a:buChar char="●"/>
              <a:defRPr sz="1800">
                <a:latin typeface="Ubuntu"/>
                <a:ea typeface="Ubuntu"/>
                <a:cs typeface="Ubuntu"/>
                <a:sym typeface="Ubuntu"/>
              </a:defRPr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Font typeface="Ubuntu"/>
              <a:buChar char="○"/>
              <a:defRPr sz="1800">
                <a:latin typeface="Ubuntu"/>
                <a:ea typeface="Ubuntu"/>
                <a:cs typeface="Ubuntu"/>
                <a:sym typeface="Ubuntu"/>
              </a:defRPr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Font typeface="Ubuntu"/>
              <a:buChar char="■"/>
              <a:defRPr sz="18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7" name="Google Shape;27;g8c9c043f2a_0_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g8c9c043f2a_0_19"/>
          <p:cNvCxnSpPr/>
          <p:nvPr/>
        </p:nvCxnSpPr>
        <p:spPr>
          <a:xfrm>
            <a:off x="572267" y="1700769"/>
            <a:ext cx="8187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0" name="Google Shape;30;g8c9c043f2a_0_19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" name="Google Shape;31;g8c9c043f2a_0_19"/>
          <p:cNvSpPr txBox="1"/>
          <p:nvPr>
            <p:ph idx="1" type="body"/>
          </p:nvPr>
        </p:nvSpPr>
        <p:spPr>
          <a:xfrm>
            <a:off x="415600" y="1958433"/>
            <a:ext cx="5333100" cy="413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Ubuntu"/>
              <a:buChar char="●"/>
              <a:defRPr sz="1700"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Font typeface="Ubuntu"/>
              <a:buChar char="○"/>
              <a:defRPr sz="1400"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Font typeface="Ubuntu"/>
              <a:buChar char="■"/>
              <a:defRPr sz="1400"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Font typeface="Ubuntu"/>
              <a:buChar char="●"/>
              <a:defRPr sz="1400"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Font typeface="Ubuntu"/>
              <a:buChar char="○"/>
              <a:defRPr sz="1400"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Font typeface="Ubuntu"/>
              <a:buChar char="■"/>
              <a:defRPr sz="1400"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Font typeface="Ubuntu"/>
              <a:buChar char="●"/>
              <a:defRPr sz="1400"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Font typeface="Ubuntu"/>
              <a:buChar char="○"/>
              <a:defRPr sz="1400"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Font typeface="Ubuntu"/>
              <a:buChar char="■"/>
              <a:defRPr sz="14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2" name="Google Shape;32;g8c9c043f2a_0_19"/>
          <p:cNvSpPr txBox="1"/>
          <p:nvPr>
            <p:ph idx="2" type="body"/>
          </p:nvPr>
        </p:nvSpPr>
        <p:spPr>
          <a:xfrm>
            <a:off x="6443200" y="1958433"/>
            <a:ext cx="5333100" cy="413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Ubuntu"/>
              <a:buChar char="●"/>
              <a:defRPr sz="1700"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Font typeface="Ubuntu"/>
              <a:buChar char="○"/>
              <a:defRPr sz="1400"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Font typeface="Ubuntu"/>
              <a:buChar char="■"/>
              <a:defRPr sz="1400"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Font typeface="Ubuntu"/>
              <a:buChar char="●"/>
              <a:defRPr sz="1400"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Font typeface="Ubuntu"/>
              <a:buChar char="○"/>
              <a:defRPr sz="1400"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Font typeface="Ubuntu"/>
              <a:buChar char="■"/>
              <a:defRPr sz="1400"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Font typeface="Ubuntu"/>
              <a:buChar char="●"/>
              <a:defRPr sz="1400"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Font typeface="Ubuntu"/>
              <a:buChar char="○"/>
              <a:defRPr sz="1400"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Font typeface="Ubuntu"/>
              <a:buChar char="■"/>
              <a:defRPr sz="14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3" name="Google Shape;33;g8c9c043f2a_0_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8c9c043f2a_0_25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6" name="Google Shape;36;g8c9c043f2a_0_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g8c9c043f2a_0_28"/>
          <p:cNvCxnSpPr/>
          <p:nvPr/>
        </p:nvCxnSpPr>
        <p:spPr>
          <a:xfrm>
            <a:off x="558233" y="1943716"/>
            <a:ext cx="81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9" name="Google Shape;39;g8c9c043f2a_0_28"/>
          <p:cNvSpPr txBox="1"/>
          <p:nvPr>
            <p:ph type="title"/>
          </p:nvPr>
        </p:nvSpPr>
        <p:spPr>
          <a:xfrm>
            <a:off x="415600" y="8424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0" name="Google Shape;40;g8c9c043f2a_0_28"/>
          <p:cNvSpPr txBox="1"/>
          <p:nvPr>
            <p:ph idx="1" type="body"/>
          </p:nvPr>
        </p:nvSpPr>
        <p:spPr>
          <a:xfrm>
            <a:off x="415600" y="2157605"/>
            <a:ext cx="3744000" cy="393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" name="Google Shape;41;g8c9c043f2a_0_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8c9c043f2a_0_33"/>
          <p:cNvSpPr txBox="1"/>
          <p:nvPr>
            <p:ph type="title"/>
          </p:nvPr>
        </p:nvSpPr>
        <p:spPr>
          <a:xfrm>
            <a:off x="653667" y="705200"/>
            <a:ext cx="7570800" cy="544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g8c9c043f2a_0_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accent4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8c9c043f2a_0_36"/>
          <p:cNvSpPr/>
          <p:nvPr/>
        </p:nvSpPr>
        <p:spPr>
          <a:xfrm>
            <a:off x="6096000" y="233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g8c9c043f2a_0_36"/>
          <p:cNvCxnSpPr/>
          <p:nvPr/>
        </p:nvCxnSpPr>
        <p:spPr>
          <a:xfrm>
            <a:off x="6706233" y="5994000"/>
            <a:ext cx="7695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8" name="Google Shape;48;g8c9c043f2a_0_36"/>
          <p:cNvSpPr txBox="1"/>
          <p:nvPr>
            <p:ph type="title"/>
          </p:nvPr>
        </p:nvSpPr>
        <p:spPr>
          <a:xfrm>
            <a:off x="354000" y="1438333"/>
            <a:ext cx="5393700" cy="2385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g8c9c043f2a_0_36"/>
          <p:cNvSpPr txBox="1"/>
          <p:nvPr>
            <p:ph idx="1" type="subTitle"/>
          </p:nvPr>
        </p:nvSpPr>
        <p:spPr>
          <a:xfrm>
            <a:off x="354000" y="3895201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g8c9c043f2a_0_36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8c9c043f2a_0_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8c9c043f2a_0_43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4" name="Google Shape;54;g8c9c043f2a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c9c043f2a_0_0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" name="Google Shape;11;g8c9c043f2a_0_0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Char char="●"/>
              <a:defRPr sz="2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2" name="Google Shape;12;g8c9c043f2a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5" Type="http://schemas.openxmlformats.org/officeDocument/2006/relationships/image" Target="../media/image10.jp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27.png"/><Relationship Id="rId5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Relationship Id="rId4" Type="http://schemas.openxmlformats.org/officeDocument/2006/relationships/image" Target="../media/image16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0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4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 txBox="1"/>
          <p:nvPr>
            <p:ph type="ctrTitle"/>
          </p:nvPr>
        </p:nvSpPr>
        <p:spPr>
          <a:xfrm>
            <a:off x="1524000" y="2337182"/>
            <a:ext cx="91440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CL"/>
              <a:t>¿Qué es una Base de Datos?</a:t>
            </a:r>
            <a:endParaRPr/>
          </a:p>
        </p:txBody>
      </p:sp>
      <p:sp>
        <p:nvSpPr>
          <p:cNvPr id="79" name="Google Shape;79;p1"/>
          <p:cNvSpPr txBox="1"/>
          <p:nvPr>
            <p:ph idx="1" type="subTitle"/>
          </p:nvPr>
        </p:nvSpPr>
        <p:spPr>
          <a:xfrm>
            <a:off x="1524000" y="4622598"/>
            <a:ext cx="9144000" cy="17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CL"/>
              <a:t>Programa tu Futuro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CL"/>
              <a:t>Julio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7585" y="4991512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SGBDs Hoy</a:t>
            </a:r>
            <a:endParaRPr/>
          </a:p>
        </p:txBody>
      </p:sp>
      <p:pic>
        <p:nvPicPr>
          <p:cNvPr id="153" name="Google Shape;15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3407" y="4860289"/>
            <a:ext cx="1840135" cy="1150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5332" y="1036620"/>
            <a:ext cx="2783212" cy="278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9385" y="2770187"/>
            <a:ext cx="2195531" cy="243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43474" y="6225492"/>
            <a:ext cx="3197978" cy="509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6654" y="3370598"/>
            <a:ext cx="3487819" cy="2615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363542" y="2985017"/>
            <a:ext cx="2604740" cy="260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84473" y="1308487"/>
            <a:ext cx="2923398" cy="146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/>
          <p:nvPr>
            <p:ph type="title"/>
          </p:nvPr>
        </p:nvSpPr>
        <p:spPr>
          <a:xfrm>
            <a:off x="574400" y="2519600"/>
            <a:ext cx="11043300" cy="20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CL"/>
              <a:t>Entonces, ¿Estamos listos para usar una base de datos?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No, debemos manejar antes…</a:t>
            </a:r>
            <a:endParaRPr/>
          </a:p>
        </p:txBody>
      </p:sp>
      <p:sp>
        <p:nvSpPr>
          <p:cNvPr id="170" name="Google Shape;170;p12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Modelar Bases de Datos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Lenguajes de Carga, Manipulación y Consulta de datos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Modelo de Datos</a:t>
            </a:r>
            <a:endParaRPr/>
          </a:p>
        </p:txBody>
      </p:sp>
      <p:sp>
        <p:nvSpPr>
          <p:cNvPr id="176" name="Google Shape;176;p13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300"/>
              <a:buChar char="●"/>
            </a:pPr>
            <a:r>
              <a:rPr lang="es-CL"/>
              <a:t>Estructura que nos permite describir los datos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300"/>
              <a:buChar char="●"/>
            </a:pPr>
            <a:r>
              <a:rPr lang="es-CL"/>
              <a:t>Es de </a:t>
            </a:r>
            <a:r>
              <a:rPr i="1" lang="es-CL"/>
              <a:t>alto nivel</a:t>
            </a:r>
            <a:r>
              <a:rPr lang="es-CL"/>
              <a:t>, es decir, oculta detalles de la </a:t>
            </a:r>
            <a:r>
              <a:rPr i="1" lang="es-CL"/>
              <a:t>implementación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300"/>
              <a:buChar char="●"/>
            </a:pPr>
            <a:r>
              <a:rPr lang="es-CL"/>
              <a:t>Nos permite comunicarnos entre </a:t>
            </a:r>
            <a:r>
              <a:rPr i="1" lang="es-CL"/>
              <a:t>personas</a:t>
            </a:r>
            <a:r>
              <a:rPr lang="es-CL"/>
              <a:t> sobre la estructura que tiene nuestra base de datos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300"/>
              <a:buChar char="●"/>
            </a:pPr>
            <a:r>
              <a:rPr lang="es-CL"/>
              <a:t>Establece los objetos modelados y las relaciones existentes entre ellos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Modelo de Datos Cerveceros</a:t>
            </a:r>
            <a:endParaRPr/>
          </a:p>
        </p:txBody>
      </p:sp>
      <p:pic>
        <p:nvPicPr>
          <p:cNvPr id="182" name="Google Shape;1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658" y="1690688"/>
            <a:ext cx="10479891" cy="27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064" y="4619132"/>
            <a:ext cx="2059921" cy="303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97588" y="4608347"/>
            <a:ext cx="1206908" cy="3145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ecomsurs.vteximg.com.br/arquivos/pilsner-cervezakross_small_device.png" id="185" name="Google Shape;18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09786" y="4460510"/>
            <a:ext cx="1679620" cy="316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73285" y="4608347"/>
            <a:ext cx="1252709" cy="2982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80008" y="4674496"/>
            <a:ext cx="1129778" cy="301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82142" y="4613997"/>
            <a:ext cx="930496" cy="3007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30999" y="4573389"/>
            <a:ext cx="955056" cy="3082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Modelo de Datos Cerveceros</a:t>
            </a:r>
            <a:endParaRPr/>
          </a:p>
        </p:txBody>
      </p:sp>
      <p:pic>
        <p:nvPicPr>
          <p:cNvPr id="195" name="Google Shape;1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064" y="4619132"/>
            <a:ext cx="2059921" cy="303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7588" y="4608347"/>
            <a:ext cx="1206908" cy="3145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ecomsurs.vteximg.com.br/arquivos/pilsner-cervezakross_small_device.png" id="197" name="Google Shape;19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09786" y="4460510"/>
            <a:ext cx="1679620" cy="316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73285" y="4608347"/>
            <a:ext cx="1252709" cy="2982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0008" y="4674496"/>
            <a:ext cx="1129778" cy="301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82142" y="4613997"/>
            <a:ext cx="930496" cy="3007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30999" y="4573389"/>
            <a:ext cx="955056" cy="3082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8200" y="1479336"/>
            <a:ext cx="10205474" cy="29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Modelo de Datos Cerveceros</a:t>
            </a:r>
            <a:endParaRPr/>
          </a:p>
        </p:txBody>
      </p:sp>
      <p:sp>
        <p:nvSpPr>
          <p:cNvPr id="208" name="Google Shape;208;p16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rPr lang="es-CL"/>
              <a:t>Diseño tipo árbol:</a:t>
            </a:r>
            <a:endParaRPr/>
          </a:p>
        </p:txBody>
      </p:sp>
      <p:sp>
        <p:nvSpPr>
          <p:cNvPr id="209" name="Google Shape;209;p16"/>
          <p:cNvSpPr txBox="1"/>
          <p:nvPr/>
        </p:nvSpPr>
        <p:spPr>
          <a:xfrm>
            <a:off x="4354286" y="3077028"/>
            <a:ext cx="306045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Fácil de entender</a:t>
            </a:r>
            <a:endParaRPr/>
          </a:p>
        </p:txBody>
      </p:sp>
      <p:sp>
        <p:nvSpPr>
          <p:cNvPr id="210" name="Google Shape;210;p16"/>
          <p:cNvSpPr txBox="1"/>
          <p:nvPr/>
        </p:nvSpPr>
        <p:spPr>
          <a:xfrm>
            <a:off x="4354285" y="3732680"/>
            <a:ext cx="37497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Repetición de valores</a:t>
            </a:r>
            <a:endParaRPr/>
          </a:p>
        </p:txBody>
      </p:sp>
      <p:sp>
        <p:nvSpPr>
          <p:cNvPr id="211" name="Google Shape;211;p16"/>
          <p:cNvSpPr txBox="1"/>
          <p:nvPr/>
        </p:nvSpPr>
        <p:spPr>
          <a:xfrm>
            <a:off x="4354285" y="4452392"/>
            <a:ext cx="526900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Requiere una jerarquía natural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Modelo de Datos Cervecero</a:t>
            </a:r>
            <a:endParaRPr/>
          </a:p>
        </p:txBody>
      </p:sp>
      <p:pic>
        <p:nvPicPr>
          <p:cNvPr id="217" name="Google Shape;2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4712" y="1551898"/>
            <a:ext cx="7724023" cy="2914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0729" y="4628547"/>
            <a:ext cx="2059921" cy="303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10930" y="4600111"/>
            <a:ext cx="1206908" cy="3145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ecomsurs.vteximg.com.br/arquivos/pilsner-cervezakross_small_device.png" id="220" name="Google Shape;22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51310" y="4546365"/>
            <a:ext cx="1679620" cy="316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43149" y="4731054"/>
            <a:ext cx="1252709" cy="2982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63930" y="4697974"/>
            <a:ext cx="1129778" cy="301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25729" y="4779824"/>
            <a:ext cx="930496" cy="3007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45284" y="4582804"/>
            <a:ext cx="955056" cy="3082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Modelo de Datos Cervecero</a:t>
            </a:r>
            <a:endParaRPr/>
          </a:p>
        </p:txBody>
      </p:sp>
      <p:sp>
        <p:nvSpPr>
          <p:cNvPr id="230" name="Google Shape;230;p18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rPr lang="es-CL"/>
              <a:t>Diseño tipo grafo:</a:t>
            </a:r>
            <a:endParaRPr/>
          </a:p>
        </p:txBody>
      </p:sp>
      <p:sp>
        <p:nvSpPr>
          <p:cNvPr id="231" name="Google Shape;231;p18"/>
          <p:cNvSpPr txBox="1"/>
          <p:nvPr/>
        </p:nvSpPr>
        <p:spPr>
          <a:xfrm>
            <a:off x="5370286" y="2743201"/>
            <a:ext cx="14528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Flexible</a:t>
            </a:r>
            <a:endParaRPr/>
          </a:p>
        </p:txBody>
      </p:sp>
      <p:sp>
        <p:nvSpPr>
          <p:cNvPr id="232" name="Google Shape;232;p18"/>
          <p:cNvSpPr txBox="1"/>
          <p:nvPr/>
        </p:nvSpPr>
        <p:spPr>
          <a:xfrm>
            <a:off x="5370286" y="4705139"/>
            <a:ext cx="451598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un esquema obvio</a:t>
            </a:r>
            <a:endParaRPr/>
          </a:p>
        </p:txBody>
      </p:sp>
      <p:sp>
        <p:nvSpPr>
          <p:cNvPr id="233" name="Google Shape;233;p18"/>
          <p:cNvSpPr txBox="1"/>
          <p:nvPr/>
        </p:nvSpPr>
        <p:spPr>
          <a:xfrm>
            <a:off x="5370286" y="3327976"/>
            <a:ext cx="416030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No hay tipos duplicados</a:t>
            </a:r>
            <a:endParaRPr/>
          </a:p>
        </p:txBody>
      </p:sp>
      <p:sp>
        <p:nvSpPr>
          <p:cNvPr id="234" name="Google Shape;234;p18"/>
          <p:cNvSpPr txBox="1"/>
          <p:nvPr/>
        </p:nvSpPr>
        <p:spPr>
          <a:xfrm>
            <a:off x="5370286" y="4016557"/>
            <a:ext cx="39287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Permite incompletitud</a:t>
            </a:r>
            <a:endParaRPr sz="32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Modelo de Datos Cervecero</a:t>
            </a:r>
            <a:endParaRPr/>
          </a:p>
        </p:txBody>
      </p:sp>
      <p:pic>
        <p:nvPicPr>
          <p:cNvPr id="240" name="Google Shape;24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5476" y="4459904"/>
            <a:ext cx="2174953" cy="3206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5676" y="4425432"/>
            <a:ext cx="1274305" cy="33206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ecomsurs.vteximg.com.br/arquivos/pilsner-cervezakross_small_device.png" id="242" name="Google Shape;24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96056" y="4370816"/>
            <a:ext cx="1773415" cy="333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87896" y="4565441"/>
            <a:ext cx="1322664" cy="31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8677" y="4530681"/>
            <a:ext cx="1192868" cy="318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70476" y="4612845"/>
            <a:ext cx="982458" cy="3175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90030" y="4411607"/>
            <a:ext cx="1008389" cy="32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69249" y="1504563"/>
            <a:ext cx="6897265" cy="2703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Contenidos</a:t>
            </a:r>
            <a:endParaRPr/>
          </a:p>
        </p:txBody>
      </p:sp>
      <p:sp>
        <p:nvSpPr>
          <p:cNvPr id="85" name="Google Shape;85;p2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Calibri"/>
              <a:buAutoNum type="arabicPeriod"/>
            </a:pPr>
            <a:r>
              <a:rPr lang="es-CL"/>
              <a:t>Bases de datos relacionales: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alibri"/>
              <a:buAutoNum type="arabicPeriod"/>
            </a:pPr>
            <a:r>
              <a:rPr lang="es-CL"/>
              <a:t>Definición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alibri"/>
              <a:buAutoNum type="arabicPeriod"/>
            </a:pPr>
            <a:r>
              <a:rPr lang="es-CL"/>
              <a:t>Modelamiento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alibri"/>
              <a:buAutoNum type="arabicPeriod"/>
            </a:pPr>
            <a:r>
              <a:rPr lang="es-CL"/>
              <a:t>Creación</a:t>
            </a:r>
            <a:endParaRPr/>
          </a:p>
          <a:p>
            <a:pPr indent="-3619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Calibri"/>
              <a:buAutoNum type="arabicPeriod"/>
            </a:pPr>
            <a:r>
              <a:rPr lang="es-CL"/>
              <a:t>SQL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alibri"/>
              <a:buAutoNum type="arabicPeriod"/>
            </a:pPr>
            <a:r>
              <a:rPr lang="es-CL"/>
              <a:t>Creación y carga de datos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alibri"/>
              <a:buAutoNum type="arabicPeriod"/>
            </a:pPr>
            <a:r>
              <a:rPr lang="es-CL"/>
              <a:t>Consultas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alibri"/>
              <a:buAutoNum type="arabicPeriod"/>
            </a:pPr>
            <a:r>
              <a:rPr lang="es-CL"/>
              <a:t>Joins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alibri"/>
              <a:buAutoNum type="arabicPeriod"/>
            </a:pPr>
            <a:r>
              <a:rPr lang="es-CL"/>
              <a:t>Consultas anidadas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Modelo de Datos Cervecero</a:t>
            </a:r>
            <a:endParaRPr/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rPr lang="es-CL"/>
              <a:t>Diseño tipo tabla:</a:t>
            </a:r>
            <a:endParaRPr/>
          </a:p>
        </p:txBody>
      </p:sp>
      <p:sp>
        <p:nvSpPr>
          <p:cNvPr id="254" name="Google Shape;254;p20"/>
          <p:cNvSpPr txBox="1"/>
          <p:nvPr/>
        </p:nvSpPr>
        <p:spPr>
          <a:xfrm>
            <a:off x="4397828" y="3052308"/>
            <a:ext cx="15813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Intuitivo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4397828" y="4262271"/>
            <a:ext cx="517000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¿Qué pasa si falta algún dato?</a:t>
            </a:r>
            <a:endParaRPr/>
          </a:p>
        </p:txBody>
      </p:sp>
      <p:sp>
        <p:nvSpPr>
          <p:cNvPr id="256" name="Google Shape;256;p20"/>
          <p:cNvSpPr txBox="1"/>
          <p:nvPr/>
        </p:nvSpPr>
        <p:spPr>
          <a:xfrm>
            <a:off x="4397828" y="3637083"/>
            <a:ext cx="463261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El que veremos en el curso</a:t>
            </a:r>
            <a:endParaRPr/>
          </a:p>
        </p:txBody>
      </p:sp>
      <p:sp>
        <p:nvSpPr>
          <p:cNvPr id="257" name="Google Shape;257;p20"/>
          <p:cNvSpPr txBox="1"/>
          <p:nvPr/>
        </p:nvSpPr>
        <p:spPr>
          <a:xfrm>
            <a:off x="4397828" y="4887459"/>
            <a:ext cx="72094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¿Qué pasa si hay que agregar un atributo?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type="title"/>
          </p:nvPr>
        </p:nvSpPr>
        <p:spPr>
          <a:xfrm>
            <a:off x="574400" y="2519600"/>
            <a:ext cx="11043300" cy="20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CL"/>
              <a:t>Modelo Relacional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Modelo Relacional – Definiciones </a:t>
            </a:r>
            <a:endParaRPr/>
          </a:p>
        </p:txBody>
      </p:sp>
      <p:sp>
        <p:nvSpPr>
          <p:cNvPr id="268" name="Google Shape;268;p22"/>
          <p:cNvSpPr txBox="1"/>
          <p:nvPr>
            <p:ph idx="1" type="body"/>
          </p:nvPr>
        </p:nvSpPr>
        <p:spPr>
          <a:xfrm>
            <a:off x="415600" y="3908954"/>
            <a:ext cx="11360700" cy="21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Una Tabla se denomina una </a:t>
            </a:r>
            <a:r>
              <a:rPr lang="es-CL">
                <a:solidFill>
                  <a:srgbClr val="00B050"/>
                </a:solidFill>
              </a:rPr>
              <a:t>Relación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</a:pPr>
            <a:r>
              <a:rPr lang="es-CL"/>
              <a:t>En el ejemplo: </a:t>
            </a:r>
            <a:r>
              <a:rPr lang="es-CL">
                <a:solidFill>
                  <a:srgbClr val="00B050"/>
                </a:solidFill>
              </a:rPr>
              <a:t>Cervezas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Una Columna se denomina un </a:t>
            </a:r>
            <a:r>
              <a:rPr lang="es-CL">
                <a:solidFill>
                  <a:srgbClr val="2E75B5"/>
                </a:solidFill>
              </a:rPr>
              <a:t>Atributo</a:t>
            </a:r>
            <a:r>
              <a:rPr lang="es-CL"/>
              <a:t> de la Relación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</a:pPr>
            <a:r>
              <a:rPr lang="es-CL"/>
              <a:t>Por ejemplo: </a:t>
            </a:r>
            <a:r>
              <a:rPr lang="es-CL">
                <a:solidFill>
                  <a:srgbClr val="2E75B5"/>
                </a:solidFill>
              </a:rPr>
              <a:t>grados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Una fila de la tabla es una </a:t>
            </a:r>
            <a:r>
              <a:rPr b="1" lang="es-CL"/>
              <a:t>Tupla</a:t>
            </a:r>
            <a:r>
              <a:rPr lang="es-CL"/>
              <a:t> o Dato: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accent5"/>
              </a:buClr>
              <a:buSzPts val="2400"/>
              <a:buChar char="○"/>
            </a:pPr>
            <a:r>
              <a:rPr lang="es-CL"/>
              <a:t>Por ejemplo: </a:t>
            </a:r>
            <a:r>
              <a:rPr lang="es-CL">
                <a:latin typeface="Consolas"/>
                <a:ea typeface="Consolas"/>
                <a:cs typeface="Consolas"/>
                <a:sym typeface="Consolas"/>
              </a:rPr>
              <a:t>(Kross 5, Ale, 7.2, Curacaví)</a:t>
            </a:r>
            <a:endParaRPr/>
          </a:p>
        </p:txBody>
      </p:sp>
      <p:pic>
        <p:nvPicPr>
          <p:cNvPr id="269" name="Google Shape;26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5274" y="1709400"/>
            <a:ext cx="5567124" cy="218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Modelo Relacional – Esquemas </a:t>
            </a:r>
            <a:endParaRPr/>
          </a:p>
        </p:txBody>
      </p:sp>
      <p:sp>
        <p:nvSpPr>
          <p:cNvPr id="275" name="Google Shape;275;p23"/>
          <p:cNvSpPr txBox="1"/>
          <p:nvPr>
            <p:ph idx="1" type="body"/>
          </p:nvPr>
        </p:nvSpPr>
        <p:spPr>
          <a:xfrm>
            <a:off x="415600" y="3987854"/>
            <a:ext cx="11360700" cy="21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Entonces una tabla definida en el Modelo Relacional se vería así: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Un conjunto de Relaciones se denomina un Esquema:</a:t>
            </a:r>
            <a:endParaRPr/>
          </a:p>
        </p:txBody>
      </p:sp>
      <p:pic>
        <p:nvPicPr>
          <p:cNvPr id="276" name="Google Shape;27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3089" y="1750799"/>
            <a:ext cx="5365829" cy="21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/>
        </p:nvSpPr>
        <p:spPr>
          <a:xfrm>
            <a:off x="2829670" y="4466095"/>
            <a:ext cx="65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Cervezas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tipo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grados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ciudad-origen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278" name="Google Shape;278;p23"/>
          <p:cNvSpPr txBox="1"/>
          <p:nvPr/>
        </p:nvSpPr>
        <p:spPr>
          <a:xfrm>
            <a:off x="2829645" y="5585132"/>
            <a:ext cx="6532500" cy="1015800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Cervezas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tipo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grados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ciudad-origen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Vino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tipo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grados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viña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En-stock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cantidad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Modelo Relacional – Dominio </a:t>
            </a:r>
            <a:endParaRPr/>
          </a:p>
        </p:txBody>
      </p:sp>
      <p:sp>
        <p:nvSpPr>
          <p:cNvPr id="284" name="Google Shape;284;p24"/>
          <p:cNvSpPr txBox="1"/>
          <p:nvPr>
            <p:ph idx="1" type="body"/>
          </p:nvPr>
        </p:nvSpPr>
        <p:spPr>
          <a:xfrm>
            <a:off x="415600" y="4263826"/>
            <a:ext cx="11360700" cy="18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Cada atributo debe tener un dominio, que indica el tipo de datos a usar:</a:t>
            </a:r>
            <a:endParaRPr/>
          </a:p>
        </p:txBody>
      </p:sp>
      <p:sp>
        <p:nvSpPr>
          <p:cNvPr id="285" name="Google Shape;285;p24"/>
          <p:cNvSpPr txBox="1"/>
          <p:nvPr/>
        </p:nvSpPr>
        <p:spPr>
          <a:xfrm>
            <a:off x="1262742" y="5075753"/>
            <a:ext cx="10341300" cy="1015800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Cervezas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nombre:</a:t>
            </a:r>
            <a:r>
              <a:rPr b="1" lang="es-CL" sz="20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tipo:</a:t>
            </a:r>
            <a:r>
              <a:rPr b="1" lang="es-CL" sz="20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grados:</a:t>
            </a:r>
            <a:r>
              <a:rPr b="1" lang="es-CL" sz="20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ciudad-origen:</a:t>
            </a:r>
            <a:r>
              <a:rPr b="1" lang="es-CL" sz="20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Vino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nombre:</a:t>
            </a:r>
            <a:r>
              <a:rPr b="1" lang="es-CL" sz="20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tipo:</a:t>
            </a:r>
            <a:r>
              <a:rPr b="1" lang="es-CL" sz="20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grados:</a:t>
            </a:r>
            <a:r>
              <a:rPr b="1" lang="es-CL" sz="20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viña:</a:t>
            </a:r>
            <a:r>
              <a:rPr b="1" lang="es-CL" sz="20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En-stock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nombre:</a:t>
            </a:r>
            <a:r>
              <a:rPr b="1" lang="es-CL" sz="20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cantidad:</a:t>
            </a:r>
            <a:r>
              <a:rPr b="1" lang="es-CL" sz="20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precio:</a:t>
            </a:r>
            <a:r>
              <a:rPr b="1" lang="es-CL" sz="20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pic>
        <p:nvPicPr>
          <p:cNvPr id="286" name="Google Shape;28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4286" y="1802249"/>
            <a:ext cx="5443324" cy="21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Modelo Relacional – Instancias </a:t>
            </a:r>
            <a:endParaRPr/>
          </a:p>
        </p:txBody>
      </p:sp>
      <p:sp>
        <p:nvSpPr>
          <p:cNvPr id="292" name="Google Shape;292;p25"/>
          <p:cNvSpPr txBox="1"/>
          <p:nvPr>
            <p:ph idx="1" type="body"/>
          </p:nvPr>
        </p:nvSpPr>
        <p:spPr>
          <a:xfrm>
            <a:off x="838200" y="5880800"/>
            <a:ext cx="10515600" cy="810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accent5"/>
              </a:buClr>
              <a:buSzPts val="2800"/>
              <a:buFont typeface="Ubuntu"/>
              <a:buChar char="●"/>
            </a:pPr>
            <a:r>
              <a:rPr lang="es-CL">
                <a:latin typeface="Ubuntu"/>
                <a:ea typeface="Ubuntu"/>
                <a:cs typeface="Ubuntu"/>
                <a:sym typeface="Ubuntu"/>
              </a:rPr>
              <a:t>Una Instancia es un </a:t>
            </a:r>
            <a:r>
              <a:rPr lang="es-CL" u="sng">
                <a:latin typeface="Ubuntu"/>
                <a:ea typeface="Ubuntu"/>
                <a:cs typeface="Ubuntu"/>
                <a:sym typeface="Ubuntu"/>
              </a:rPr>
              <a:t>conjunto</a:t>
            </a:r>
            <a:r>
              <a:rPr lang="es-CL">
                <a:latin typeface="Ubuntu"/>
                <a:ea typeface="Ubuntu"/>
                <a:cs typeface="Ubuntu"/>
                <a:sym typeface="Ubuntu"/>
              </a:rPr>
              <a:t> de Tuplas que satisfacen un Esquema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3" name="Google Shape;293;p25"/>
          <p:cNvSpPr txBox="1"/>
          <p:nvPr/>
        </p:nvSpPr>
        <p:spPr>
          <a:xfrm>
            <a:off x="925353" y="2014410"/>
            <a:ext cx="10341293" cy="1015663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Cervezas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nombre:</a:t>
            </a:r>
            <a:r>
              <a:rPr b="1" lang="es-CL" sz="20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tipo:</a:t>
            </a:r>
            <a:r>
              <a:rPr b="1" lang="es-CL" sz="20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grados:</a:t>
            </a:r>
            <a:r>
              <a:rPr b="1" lang="es-CL" sz="20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ciudad-origen:</a:t>
            </a:r>
            <a:r>
              <a:rPr b="1" lang="es-CL" sz="20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Vino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nombre:</a:t>
            </a:r>
            <a:r>
              <a:rPr b="1" lang="es-CL" sz="20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tipo:</a:t>
            </a:r>
            <a:r>
              <a:rPr b="1" lang="es-CL" sz="20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grados:</a:t>
            </a:r>
            <a:r>
              <a:rPr b="1" lang="es-CL" sz="20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viña:</a:t>
            </a:r>
            <a:r>
              <a:rPr b="1" lang="es-CL" sz="20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En-stock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nombre:</a:t>
            </a:r>
            <a:r>
              <a:rPr b="1" lang="es-CL" sz="20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cantidad:</a:t>
            </a:r>
            <a:r>
              <a:rPr b="1" lang="es-CL" sz="20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precio:</a:t>
            </a:r>
            <a:r>
              <a:rPr b="1" lang="es-CL" sz="20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s-CL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pic>
        <p:nvPicPr>
          <p:cNvPr id="294" name="Google Shape;29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1820" y="3566637"/>
            <a:ext cx="4901980" cy="1066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1820" y="4906022"/>
            <a:ext cx="3410603" cy="46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5353" y="3429802"/>
            <a:ext cx="4916749" cy="1914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¿Conjunto?</a:t>
            </a:r>
            <a:endParaRPr/>
          </a:p>
        </p:txBody>
      </p:sp>
      <p:sp>
        <p:nvSpPr>
          <p:cNvPr id="302" name="Google Shape;302;p26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4800"/>
              <a:buNone/>
            </a:pPr>
            <a:r>
              <a:rPr lang="es-CL" sz="4800"/>
              <a:t>Un conjunto es una colección de objetos </a:t>
            </a:r>
            <a:r>
              <a:rPr b="1" lang="es-CL" sz="4800"/>
              <a:t>únicos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"/>
          <p:cNvSpPr txBox="1"/>
          <p:nvPr>
            <p:ph type="title"/>
          </p:nvPr>
        </p:nvSpPr>
        <p:spPr>
          <a:xfrm>
            <a:off x="574400" y="2519600"/>
            <a:ext cx="11043300" cy="20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CL"/>
              <a:t>¿Cómo establecemos unicidad en Bases de Datos?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Modelo Relacional – Llaves </a:t>
            </a:r>
            <a:endParaRPr/>
          </a:p>
        </p:txBody>
      </p:sp>
      <p:sp>
        <p:nvSpPr>
          <p:cNvPr id="313" name="Google Shape;313;p28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3600"/>
              <a:buNone/>
            </a:pPr>
            <a:r>
              <a:rPr lang="es-CL" sz="3600"/>
              <a:t>Una </a:t>
            </a:r>
            <a:r>
              <a:rPr lang="es-CL" sz="3600">
                <a:solidFill>
                  <a:srgbClr val="2E75B5"/>
                </a:solidFill>
              </a:rPr>
              <a:t>Llave </a:t>
            </a:r>
            <a:r>
              <a:rPr lang="es-CL" sz="3600"/>
              <a:t>es un </a:t>
            </a:r>
            <a:r>
              <a:rPr lang="es-CL" sz="3600" u="sng"/>
              <a:t>conjunto de atributos</a:t>
            </a:r>
            <a:r>
              <a:rPr lang="es-CL" sz="3600"/>
              <a:t> de una relación, tales que dos tuplas distintas </a:t>
            </a:r>
            <a:r>
              <a:rPr b="1" lang="es-CL" sz="3600"/>
              <a:t>no</a:t>
            </a:r>
            <a:r>
              <a:rPr lang="es-CL" sz="3600"/>
              <a:t> pueden tener los mismos valores en todos los atributos que son Llave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Modelo Relacional – Llaves </a:t>
            </a:r>
            <a:endParaRPr/>
          </a:p>
        </p:txBody>
      </p:sp>
      <p:sp>
        <p:nvSpPr>
          <p:cNvPr id="319" name="Google Shape;319;p29"/>
          <p:cNvSpPr txBox="1"/>
          <p:nvPr>
            <p:ph idx="1" type="body"/>
          </p:nvPr>
        </p:nvSpPr>
        <p:spPr>
          <a:xfrm>
            <a:off x="415600" y="4153425"/>
            <a:ext cx="113607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CL"/>
              <a:t>¿Es </a:t>
            </a:r>
            <a:r>
              <a:rPr lang="es-CL"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-CL" sz="24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s-CL" sz="24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CL" sz="24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tipo</a:t>
            </a:r>
            <a:r>
              <a:rPr lang="es-CL" sz="24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CL" sz="24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grados</a:t>
            </a:r>
            <a:r>
              <a:rPr lang="es-CL" sz="24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CL" sz="24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ciudad-origen</a:t>
            </a:r>
            <a:r>
              <a:rPr lang="es-CL"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s-CL"/>
              <a:t>una llave?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Char char="●"/>
            </a:pPr>
            <a:r>
              <a:rPr lang="es-CL"/>
              <a:t>Y</a:t>
            </a:r>
            <a:r>
              <a:rPr lang="es-CL">
                <a:latin typeface="Consolas"/>
                <a:ea typeface="Consolas"/>
                <a:cs typeface="Consolas"/>
                <a:sym typeface="Consolas"/>
              </a:rPr>
              <a:t> {</a:t>
            </a:r>
            <a:r>
              <a:rPr lang="es-CL" sz="24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tipo</a:t>
            </a:r>
            <a:r>
              <a:rPr lang="es-CL" sz="24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CL" sz="24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grados</a:t>
            </a:r>
            <a:r>
              <a:rPr lang="es-CL" sz="24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CL" sz="24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ciudad-origen</a:t>
            </a:r>
            <a:r>
              <a:rPr lang="es-CL">
                <a:latin typeface="Consolas"/>
                <a:ea typeface="Consolas"/>
                <a:cs typeface="Consolas"/>
                <a:sym typeface="Consolas"/>
              </a:rPr>
              <a:t>}?</a:t>
            </a:r>
            <a:endParaRPr/>
          </a:p>
        </p:txBody>
      </p:sp>
      <p:pic>
        <p:nvPicPr>
          <p:cNvPr id="320" name="Google Shape;32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5489" y="1468448"/>
            <a:ext cx="6052739" cy="235675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9"/>
          <p:cNvSpPr txBox="1"/>
          <p:nvPr/>
        </p:nvSpPr>
        <p:spPr>
          <a:xfrm>
            <a:off x="9291358" y="4078618"/>
            <a:ext cx="553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Sí</a:t>
            </a:r>
            <a:endParaRPr>
              <a:solidFill>
                <a:srgbClr val="00B050"/>
              </a:solidFill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6255000" y="5034989"/>
            <a:ext cx="79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5341132" y="2191657"/>
            <a:ext cx="3527100" cy="602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Contenidos</a:t>
            </a:r>
            <a:endParaRPr/>
          </a:p>
        </p:txBody>
      </p:sp>
      <p:sp>
        <p:nvSpPr>
          <p:cNvPr id="91" name="Google Shape;91;p3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Calibri"/>
              <a:buAutoNum type="arabicPeriod" startAt="3"/>
            </a:pPr>
            <a:r>
              <a:rPr lang="es-CL"/>
              <a:t>Contenidos Avanzados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alibri"/>
              <a:buAutoNum type="arabicPeriod"/>
            </a:pPr>
            <a:r>
              <a:rPr lang="es-CL"/>
              <a:t>Procesamiento de Consultas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alibri"/>
              <a:buAutoNum type="arabicPeriod"/>
            </a:pPr>
            <a:r>
              <a:rPr lang="es-CL"/>
              <a:t>Optimización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alibri"/>
              <a:buAutoNum type="arabicPeriod"/>
            </a:pPr>
            <a:r>
              <a:rPr lang="es-CL"/>
              <a:t>Vistas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alibri"/>
              <a:buAutoNum type="arabicPeriod"/>
            </a:pPr>
            <a:r>
              <a:rPr lang="es-CL"/>
              <a:t>Transacciones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accent5"/>
              </a:buClr>
              <a:buSzPts val="2400"/>
              <a:buFont typeface="Calibri"/>
              <a:buAutoNum type="arabicPeriod"/>
            </a:pPr>
            <a:r>
              <a:rPr lang="es-CL"/>
              <a:t>Triggers y Procedimientos Almacenados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Modelo Relacional – Llaves </a:t>
            </a:r>
            <a:endParaRPr/>
          </a:p>
        </p:txBody>
      </p:sp>
      <p:sp>
        <p:nvSpPr>
          <p:cNvPr id="329" name="Google Shape;329;p30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3600"/>
              <a:buNone/>
            </a:pPr>
            <a:r>
              <a:rPr lang="es-CL" sz="3600"/>
              <a:t>Una llave es una </a:t>
            </a:r>
            <a:r>
              <a:rPr lang="es-CL" sz="3600">
                <a:solidFill>
                  <a:srgbClr val="2E75B5"/>
                </a:solidFill>
              </a:rPr>
              <a:t>Llave Candidata </a:t>
            </a:r>
            <a:r>
              <a:rPr lang="es-CL" sz="3600"/>
              <a:t>de una relación, si ningún subconjunto más chico es también una llave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Modelo Relacional – Llaves </a:t>
            </a:r>
            <a:endParaRPr/>
          </a:p>
        </p:txBody>
      </p:sp>
      <p:sp>
        <p:nvSpPr>
          <p:cNvPr id="335" name="Google Shape;335;p31"/>
          <p:cNvSpPr txBox="1"/>
          <p:nvPr>
            <p:ph idx="1" type="body"/>
          </p:nvPr>
        </p:nvSpPr>
        <p:spPr>
          <a:xfrm>
            <a:off x="415600" y="4084454"/>
            <a:ext cx="113607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CL"/>
              <a:t>¿Es </a:t>
            </a:r>
            <a:r>
              <a:rPr lang="es-CL"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-CL" sz="24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s-CL" sz="24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CL" sz="24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tipo</a:t>
            </a:r>
            <a:r>
              <a:rPr lang="es-CL" sz="24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CL" sz="24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grados</a:t>
            </a:r>
            <a:r>
              <a:rPr lang="es-CL" sz="24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CL" sz="24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ciudad-origen</a:t>
            </a:r>
            <a:r>
              <a:rPr lang="es-CL"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s-CL"/>
              <a:t>una  llave candidata?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Char char="●"/>
            </a:pPr>
            <a:r>
              <a:rPr lang="es-CL"/>
              <a:t>¿Cuál es la llave candidata?</a:t>
            </a:r>
            <a:endParaRPr/>
          </a:p>
        </p:txBody>
      </p:sp>
      <p:pic>
        <p:nvPicPr>
          <p:cNvPr id="336" name="Google Shape;33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5489" y="1468448"/>
            <a:ext cx="6052739" cy="235675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1"/>
          <p:cNvSpPr txBox="1"/>
          <p:nvPr/>
        </p:nvSpPr>
        <p:spPr>
          <a:xfrm>
            <a:off x="10525875" y="3997946"/>
            <a:ext cx="79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/>
          </a:p>
        </p:txBody>
      </p:sp>
      <p:sp>
        <p:nvSpPr>
          <p:cNvPr id="338" name="Google Shape;338;p31"/>
          <p:cNvSpPr/>
          <p:nvPr/>
        </p:nvSpPr>
        <p:spPr>
          <a:xfrm>
            <a:off x="2755899" y="1690687"/>
            <a:ext cx="2541815" cy="213451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1"/>
          <p:cNvSpPr txBox="1"/>
          <p:nvPr/>
        </p:nvSpPr>
        <p:spPr>
          <a:xfrm>
            <a:off x="2815489" y="5476613"/>
            <a:ext cx="680583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Como </a:t>
            </a:r>
            <a:r>
              <a:rPr lang="es-CL" sz="2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s-CL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 es llave candidata, entonces escribimos</a:t>
            </a:r>
            <a:endParaRPr>
              <a:solidFill>
                <a:schemeClr val="accent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Cerveza</a:t>
            </a:r>
            <a:r>
              <a:rPr b="1" lang="es-CL" sz="20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s-CL" sz="2000" u="sng"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1" lang="es-CL" sz="2000">
                <a:latin typeface="Consolas"/>
                <a:ea typeface="Consolas"/>
                <a:cs typeface="Consolas"/>
                <a:sym typeface="Consolas"/>
              </a:rPr>
              <a:t>, tipo, grados, ciudad-origen)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Modelo Relacional – Llaves </a:t>
            </a:r>
            <a:endParaRPr/>
          </a:p>
        </p:txBody>
      </p:sp>
      <p:sp>
        <p:nvSpPr>
          <p:cNvPr id="345" name="Google Shape;345;p32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3600"/>
              <a:buNone/>
            </a:pPr>
            <a:r>
              <a:rPr lang="es-CL" sz="3600"/>
              <a:t>Una </a:t>
            </a:r>
            <a:r>
              <a:rPr lang="es-CL" sz="3600">
                <a:solidFill>
                  <a:srgbClr val="2E75B5"/>
                </a:solidFill>
              </a:rPr>
              <a:t>Llave Primaria </a:t>
            </a:r>
            <a:r>
              <a:rPr lang="es-CL" sz="3600"/>
              <a:t>de una relación es alguna de las llaves candidatas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Modelo Relacional – Llaves </a:t>
            </a:r>
            <a:endParaRPr/>
          </a:p>
        </p:txBody>
      </p:sp>
      <p:sp>
        <p:nvSpPr>
          <p:cNvPr id="351" name="Google Shape;351;p33"/>
          <p:cNvSpPr txBox="1"/>
          <p:nvPr/>
        </p:nvSpPr>
        <p:spPr>
          <a:xfrm>
            <a:off x="1514639" y="3514554"/>
            <a:ext cx="9162719" cy="52322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¿Hay otra </a:t>
            </a:r>
            <a:r>
              <a:rPr i="1" lang="es-CL" sz="28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llave candidata</a:t>
            </a:r>
            <a:r>
              <a:rPr i="1"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i="1"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3"/>
          <p:cNvSpPr txBox="1"/>
          <p:nvPr/>
        </p:nvSpPr>
        <p:spPr>
          <a:xfrm>
            <a:off x="1514639" y="4459292"/>
            <a:ext cx="9162719" cy="830997"/>
          </a:xfrm>
          <a:prstGeom prst="rect">
            <a:avLst/>
          </a:prstGeom>
          <a:solidFill>
            <a:srgbClr val="DBDBDB"/>
          </a:solidFill>
          <a:ln cap="flat" cmpd="sng" w="38100">
            <a:solidFill>
              <a:srgbClr val="00B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Probablemente …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3"/>
          <p:cNvSpPr txBox="1"/>
          <p:nvPr/>
        </p:nvSpPr>
        <p:spPr>
          <a:xfrm>
            <a:off x="1560143" y="2647418"/>
            <a:ext cx="907171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70AD47"/>
                </a:solidFill>
                <a:latin typeface="Consolas"/>
                <a:ea typeface="Consolas"/>
                <a:cs typeface="Consolas"/>
                <a:sym typeface="Consolas"/>
              </a:rPr>
              <a:t>Persona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s-CL" sz="2000" u="sng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rut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fecha-nac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hora-nac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madre-rut, padre-rut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354" name="Google Shape;354;p33"/>
          <p:cNvSpPr txBox="1"/>
          <p:nvPr/>
        </p:nvSpPr>
        <p:spPr>
          <a:xfrm>
            <a:off x="1601313" y="4874790"/>
            <a:ext cx="916271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70AD47"/>
                </a:solidFill>
                <a:latin typeface="Consolas"/>
                <a:ea typeface="Consolas"/>
                <a:cs typeface="Consolas"/>
                <a:sym typeface="Consolas"/>
              </a:rPr>
              <a:t>Persona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rut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 u="sng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fecha-nac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 u="sng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hora-nac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 u="sng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madre-rut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, padre-rut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Modelo Relacional – Llaves </a:t>
            </a:r>
            <a:endParaRPr/>
          </a:p>
        </p:txBody>
      </p:sp>
      <p:sp>
        <p:nvSpPr>
          <p:cNvPr id="360" name="Google Shape;360;p34"/>
          <p:cNvSpPr txBox="1"/>
          <p:nvPr>
            <p:ph idx="1" type="body"/>
          </p:nvPr>
        </p:nvSpPr>
        <p:spPr>
          <a:xfrm>
            <a:off x="838200" y="1825625"/>
            <a:ext cx="10515600" cy="4749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CL">
                <a:latin typeface="Ubuntu"/>
                <a:ea typeface="Ubuntu"/>
                <a:cs typeface="Ubuntu"/>
                <a:sym typeface="Ubuntu"/>
              </a:rPr>
              <a:t>¿Entonces?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Ubuntu"/>
              <a:buChar char="●"/>
            </a:pPr>
            <a:r>
              <a:rPr lang="es-CL">
                <a:latin typeface="Ubuntu"/>
                <a:ea typeface="Ubuntu"/>
                <a:cs typeface="Ubuntu"/>
                <a:sym typeface="Ubuntu"/>
              </a:rPr>
              <a:t>Una llave identifica cada fila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Ubuntu"/>
              <a:buChar char="●"/>
            </a:pPr>
            <a:r>
              <a:rPr lang="es-CL">
                <a:latin typeface="Ubuntu"/>
                <a:ea typeface="Ubuntu"/>
                <a:cs typeface="Ubuntu"/>
                <a:sym typeface="Ubuntu"/>
              </a:rPr>
              <a:t>Una llave candidata es una llave mínima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accent5"/>
              </a:buClr>
              <a:buSzPts val="2800"/>
              <a:buFont typeface="Ubuntu"/>
              <a:buChar char="●"/>
            </a:pPr>
            <a:r>
              <a:rPr lang="es-CL">
                <a:latin typeface="Ubuntu"/>
                <a:ea typeface="Ubuntu"/>
                <a:cs typeface="Ubuntu"/>
                <a:sym typeface="Ubuntu"/>
              </a:rPr>
              <a:t>Se escoge alguna llave candidata como llave primaria 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1" name="Google Shape;361;p34"/>
          <p:cNvSpPr txBox="1"/>
          <p:nvPr/>
        </p:nvSpPr>
        <p:spPr>
          <a:xfrm>
            <a:off x="1771739" y="3047999"/>
            <a:ext cx="907171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70AD47"/>
                </a:solidFill>
                <a:latin typeface="Consolas"/>
                <a:ea typeface="Consolas"/>
                <a:cs typeface="Consolas"/>
                <a:sym typeface="Consolas"/>
              </a:rPr>
              <a:t>Persona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s-CL" sz="2000" u="sng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rut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 u="sng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 u="sng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fecha-nac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 u="sng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hora-nac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 u="sng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madre-rut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, padre-rut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362" name="Google Shape;362;p34"/>
          <p:cNvSpPr txBox="1"/>
          <p:nvPr/>
        </p:nvSpPr>
        <p:spPr>
          <a:xfrm>
            <a:off x="1771737" y="4592795"/>
            <a:ext cx="907171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70AD47"/>
                </a:solidFill>
                <a:latin typeface="Consolas"/>
                <a:ea typeface="Consolas"/>
                <a:cs typeface="Consolas"/>
                <a:sym typeface="Consolas"/>
              </a:rPr>
              <a:t>Persona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rut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 u="sng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fecha-nac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 u="sng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hora-nac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 u="sng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madre-rut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, padre-rut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363" name="Google Shape;363;p34"/>
          <p:cNvSpPr txBox="1"/>
          <p:nvPr/>
        </p:nvSpPr>
        <p:spPr>
          <a:xfrm>
            <a:off x="1771737" y="6015224"/>
            <a:ext cx="907171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70AD47"/>
                </a:solidFill>
                <a:latin typeface="Consolas"/>
                <a:ea typeface="Consolas"/>
                <a:cs typeface="Consolas"/>
                <a:sym typeface="Consolas"/>
              </a:rPr>
              <a:t>Persona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s-CL" sz="2000" u="sng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rut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fecha-nac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hora-nac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s-CL" sz="200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madre-rut, padre-rut</a:t>
            </a:r>
            <a:r>
              <a:rPr b="1" lang="es-CL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/>
          <p:nvPr>
            <p:ph type="title"/>
          </p:nvPr>
        </p:nvSpPr>
        <p:spPr>
          <a:xfrm>
            <a:off x="574400" y="2519600"/>
            <a:ext cx="11043300" cy="20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CL"/>
              <a:t>¿Ahora sí estamos listos para hacer una Base de Datos?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Podemos intentarlo</a:t>
            </a:r>
            <a:endParaRPr/>
          </a:p>
        </p:txBody>
      </p:sp>
      <p:sp>
        <p:nvSpPr>
          <p:cNvPr id="374" name="Google Shape;374;p36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s-CL" sz="2800"/>
              <a:t>Creemos una base de Datos para la Guerra de las Galaxias.</a:t>
            </a:r>
            <a:endParaRPr sz="1900"/>
          </a:p>
          <a:p>
            <a:pPr indent="-2032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Char char="●"/>
            </a:pPr>
            <a:r>
              <a:rPr lang="es-CL" sz="2800"/>
              <a:t>Necesitamos:</a:t>
            </a:r>
            <a:endParaRPr sz="1900"/>
          </a:p>
          <a:p>
            <a:pPr indent="-20955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500"/>
              <a:buChar char="○"/>
            </a:pPr>
            <a:r>
              <a:rPr lang="es-CL" sz="2500"/>
              <a:t>Personajes, con sus nombres, edad, planeta de donde proviene, la nave que maneja (e información de la nave), las coordenadas de su planeta, etc.</a:t>
            </a:r>
            <a:endParaRPr sz="1500"/>
          </a:p>
          <a:p>
            <a:pPr indent="-50800" lvl="1" marL="685800" rtl="0" algn="l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375" name="Google Shape;37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4896" y="4328660"/>
            <a:ext cx="4393868" cy="247123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/>
          <p:nvPr/>
        </p:nvSpPr>
        <p:spPr>
          <a:xfrm>
            <a:off x="6437477" y="4320048"/>
            <a:ext cx="1681286" cy="764569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6"/>
          <p:cNvSpPr txBox="1"/>
          <p:nvPr/>
        </p:nvSpPr>
        <p:spPr>
          <a:xfrm>
            <a:off x="6456216" y="4530439"/>
            <a:ext cx="26877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Vengan conmigo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Estar Guars</a:t>
            </a:r>
            <a:endParaRPr/>
          </a:p>
        </p:txBody>
      </p:sp>
      <p:graphicFrame>
        <p:nvGraphicFramePr>
          <p:cNvPr id="383" name="Google Shape;383;p37"/>
          <p:cNvGraphicFramePr/>
          <p:nvPr/>
        </p:nvGraphicFramePr>
        <p:xfrm>
          <a:off x="1766455" y="27954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{0A4604E5-7633-4E83-9D93-C749F7867850}</a:tableStyleId>
              </a:tblPr>
              <a:tblGrid>
                <a:gridCol w="1125975"/>
                <a:gridCol w="700225"/>
                <a:gridCol w="1827400"/>
                <a:gridCol w="1502225"/>
                <a:gridCol w="1626875"/>
                <a:gridCol w="950600"/>
                <a:gridCol w="15022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 u="none" cap="none" strike="noStrike"/>
                        <a:t>Nombre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Edad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Nave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Tipo de Nave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Velocidad Luz?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Planeta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Coordenadas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solidFill>
                            <a:srgbClr val="000000"/>
                          </a:solidFill>
                        </a:rPr>
                        <a:t>Han Solo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solidFill>
                            <a:srgbClr val="000000"/>
                          </a:solidFill>
                        </a:rPr>
                        <a:t>55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solidFill>
                            <a:srgbClr val="000000"/>
                          </a:solidFill>
                        </a:rPr>
                        <a:t>Millenium Falcon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solidFill>
                            <a:srgbClr val="000000"/>
                          </a:solidFill>
                        </a:rPr>
                        <a:t>Cargo Ligero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solidFill>
                            <a:srgbClr val="000000"/>
                          </a:solidFill>
                        </a:rPr>
                        <a:t>Sí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solidFill>
                            <a:srgbClr val="000000"/>
                          </a:solidFill>
                        </a:rPr>
                        <a:t>Corellia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solidFill>
                            <a:srgbClr val="000000"/>
                          </a:solidFill>
                        </a:rPr>
                        <a:t>M-11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solidFill>
                            <a:srgbClr val="000000"/>
                          </a:solidFill>
                        </a:rPr>
                        <a:t>…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solidFill>
                            <a:srgbClr val="000000"/>
                          </a:solidFill>
                        </a:rPr>
                        <a:t>…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solidFill>
                            <a:srgbClr val="000000"/>
                          </a:solidFill>
                        </a:rPr>
                        <a:t>…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solidFill>
                            <a:srgbClr val="000000"/>
                          </a:solidFill>
                        </a:rPr>
                        <a:t>…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solidFill>
                            <a:srgbClr val="000000"/>
                          </a:solidFill>
                        </a:rPr>
                        <a:t>…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solidFill>
                            <a:srgbClr val="000000"/>
                          </a:solidFill>
                        </a:rPr>
                        <a:t>…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solidFill>
                            <a:srgbClr val="000000"/>
                          </a:solidFill>
                        </a:rPr>
                        <a:t>…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solidFill>
                            <a:srgbClr val="000000"/>
                          </a:solidFill>
                        </a:rPr>
                        <a:t>Boba Fett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solidFill>
                            <a:srgbClr val="000000"/>
                          </a:solidFill>
                        </a:rPr>
                        <a:t>35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solidFill>
                            <a:srgbClr val="000000"/>
                          </a:solidFill>
                        </a:rPr>
                        <a:t>Slave I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solidFill>
                            <a:srgbClr val="000000"/>
                          </a:solidFill>
                        </a:rPr>
                        <a:t>Patruyero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solidFill>
                            <a:srgbClr val="000000"/>
                          </a:solidFill>
                        </a:rPr>
                        <a:t>Sí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solidFill>
                            <a:srgbClr val="000000"/>
                          </a:solidFill>
                        </a:rPr>
                        <a:t>Kamino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solidFill>
                            <a:srgbClr val="000000"/>
                          </a:solidFill>
                        </a:rPr>
                        <a:t>Extragalactic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84" name="Google Shape;384;p37"/>
          <p:cNvSpPr txBox="1"/>
          <p:nvPr/>
        </p:nvSpPr>
        <p:spPr>
          <a:xfrm>
            <a:off x="7592291" y="4959927"/>
            <a:ext cx="23725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¿Problemas?</a:t>
            </a:r>
            <a:endParaRPr/>
          </a:p>
        </p:txBody>
      </p:sp>
      <p:sp>
        <p:nvSpPr>
          <p:cNvPr id="385" name="Google Shape;385;p37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 txBox="1"/>
          <p:nvPr>
            <p:ph type="title"/>
          </p:nvPr>
        </p:nvSpPr>
        <p:spPr>
          <a:xfrm>
            <a:off x="574400" y="2519600"/>
            <a:ext cx="11043300" cy="20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CL"/>
              <a:t>¿Cómo modelamos una BD entonces?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Diagramas Entidad-Relación</a:t>
            </a:r>
            <a:endParaRPr/>
          </a:p>
        </p:txBody>
      </p:sp>
      <p:sp>
        <p:nvSpPr>
          <p:cNvPr id="396" name="Google Shape;396;p39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49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900"/>
              <a:buChar char="●"/>
            </a:pPr>
            <a:r>
              <a:rPr lang="es-CL" sz="2400"/>
              <a:t>Para diseñar una base de datos tenemos que reconocer primero los </a:t>
            </a:r>
            <a:r>
              <a:rPr b="1" lang="es-CL" sz="2400"/>
              <a:t>requisitos</a:t>
            </a:r>
            <a:r>
              <a:rPr lang="es-CL" sz="2400"/>
              <a:t> del problema</a:t>
            </a:r>
            <a:endParaRPr sz="2400"/>
          </a:p>
          <a:p>
            <a:pPr indent="-508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/>
          </a:p>
          <a:p>
            <a:pPr indent="-2349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900"/>
              <a:buChar char="●"/>
            </a:pPr>
            <a:r>
              <a:rPr lang="es-CL" sz="2400"/>
              <a:t>Reconocer cuáles son los objetos cuya información nos interesa recopilar y cómo se relacionan entre ellos: por ejemplo Empleados, Departamentos y saber en quién trabaja en cada dpto.</a:t>
            </a:r>
            <a:endParaRPr sz="24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 txBox="1"/>
          <p:nvPr>
            <p:ph type="title"/>
          </p:nvPr>
        </p:nvSpPr>
        <p:spPr>
          <a:xfrm>
            <a:off x="574400" y="2519600"/>
            <a:ext cx="11043300" cy="20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CL"/>
              <a:t>¿Qué es una Base de Datos?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Diagramas E/R – Entidades </a:t>
            </a:r>
            <a:endParaRPr/>
          </a:p>
        </p:txBody>
      </p:sp>
      <p:sp>
        <p:nvSpPr>
          <p:cNvPr id="402" name="Google Shape;402;p40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49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900"/>
              <a:buChar char="●"/>
            </a:pPr>
            <a:r>
              <a:rPr lang="es-CL" sz="2400"/>
              <a:t>Una </a:t>
            </a:r>
            <a:r>
              <a:rPr b="1" lang="es-CL" sz="2400"/>
              <a:t>Entidad</a:t>
            </a:r>
            <a:r>
              <a:rPr lang="es-CL" sz="2400"/>
              <a:t> es un objeto del mundo real: Auto, Persona, Departamento, Clínica.</a:t>
            </a:r>
            <a:endParaRPr sz="2400"/>
          </a:p>
          <a:p>
            <a:pPr indent="-2349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2100"/>
              </a:spcAft>
              <a:buClr>
                <a:schemeClr val="accent5"/>
              </a:buClr>
              <a:buSzPts val="2900"/>
              <a:buChar char="●"/>
            </a:pPr>
            <a:r>
              <a:rPr lang="es-CL" sz="2400"/>
              <a:t>Posee atributos, de los cuales un subconjunto </a:t>
            </a:r>
            <a:r>
              <a:rPr b="1" lang="es-CL" sz="2400"/>
              <a:t>debe ser la llave primaria</a:t>
            </a:r>
            <a:r>
              <a:rPr lang="es-CL" sz="2400"/>
              <a:t>.</a:t>
            </a:r>
            <a:endParaRPr sz="2400"/>
          </a:p>
        </p:txBody>
      </p:sp>
      <p:sp>
        <p:nvSpPr>
          <p:cNvPr id="403" name="Google Shape;403;p40"/>
          <p:cNvSpPr/>
          <p:nvPr/>
        </p:nvSpPr>
        <p:spPr>
          <a:xfrm>
            <a:off x="5655019" y="5596500"/>
            <a:ext cx="1786500" cy="777600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Nave</a:t>
            </a:r>
            <a:endParaRPr/>
          </a:p>
        </p:txBody>
      </p:sp>
      <p:sp>
        <p:nvSpPr>
          <p:cNvPr id="404" name="Google Shape;404;p40"/>
          <p:cNvSpPr/>
          <p:nvPr/>
        </p:nvSpPr>
        <p:spPr>
          <a:xfrm>
            <a:off x="7441399" y="4831917"/>
            <a:ext cx="1343400" cy="502800"/>
          </a:xfrm>
          <a:prstGeom prst="ellipse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Tipo</a:t>
            </a:r>
            <a:endParaRPr/>
          </a:p>
        </p:txBody>
      </p:sp>
      <p:sp>
        <p:nvSpPr>
          <p:cNvPr id="405" name="Google Shape;405;p40"/>
          <p:cNvSpPr/>
          <p:nvPr/>
        </p:nvSpPr>
        <p:spPr>
          <a:xfrm>
            <a:off x="4270850" y="4831917"/>
            <a:ext cx="1343400" cy="502800"/>
          </a:xfrm>
          <a:prstGeom prst="ellipse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u="sng">
                <a:latin typeface="Consolas"/>
                <a:ea typeface="Consolas"/>
                <a:cs typeface="Consolas"/>
                <a:sym typeface="Consolas"/>
              </a:rPr>
              <a:t>Nombre</a:t>
            </a:r>
            <a:endParaRPr/>
          </a:p>
        </p:txBody>
      </p:sp>
      <p:sp>
        <p:nvSpPr>
          <p:cNvPr id="406" name="Google Shape;406;p40"/>
          <p:cNvSpPr/>
          <p:nvPr/>
        </p:nvSpPr>
        <p:spPr>
          <a:xfrm>
            <a:off x="5701369" y="4329215"/>
            <a:ext cx="1693800" cy="502800"/>
          </a:xfrm>
          <a:prstGeom prst="ellipse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Vel. Luz</a:t>
            </a:r>
            <a:endParaRPr/>
          </a:p>
        </p:txBody>
      </p:sp>
      <p:cxnSp>
        <p:nvCxnSpPr>
          <p:cNvPr id="407" name="Google Shape;407;p40"/>
          <p:cNvCxnSpPr>
            <a:stCxn id="406" idx="4"/>
            <a:endCxn id="403" idx="0"/>
          </p:cNvCxnSpPr>
          <p:nvPr/>
        </p:nvCxnSpPr>
        <p:spPr>
          <a:xfrm>
            <a:off x="6548269" y="4832015"/>
            <a:ext cx="0" cy="7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8" name="Google Shape;408;p40"/>
          <p:cNvCxnSpPr>
            <a:stCxn id="405" idx="5"/>
            <a:endCxn id="403" idx="0"/>
          </p:cNvCxnSpPr>
          <p:nvPr/>
        </p:nvCxnSpPr>
        <p:spPr>
          <a:xfrm>
            <a:off x="5417514" y="5261084"/>
            <a:ext cx="1130700" cy="33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9" name="Google Shape;409;p40"/>
          <p:cNvCxnSpPr>
            <a:stCxn id="404" idx="3"/>
            <a:endCxn id="403" idx="0"/>
          </p:cNvCxnSpPr>
          <p:nvPr/>
        </p:nvCxnSpPr>
        <p:spPr>
          <a:xfrm flipH="1">
            <a:off x="6548236" y="5261084"/>
            <a:ext cx="1089900" cy="33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Diagrama E/R – Relaciones Binarias</a:t>
            </a:r>
            <a:endParaRPr/>
          </a:p>
        </p:txBody>
      </p:sp>
      <p:sp>
        <p:nvSpPr>
          <p:cNvPr id="415" name="Google Shape;415;p41"/>
          <p:cNvSpPr txBox="1"/>
          <p:nvPr>
            <p:ph idx="1" type="body"/>
          </p:nvPr>
        </p:nvSpPr>
        <p:spPr>
          <a:xfrm>
            <a:off x="415600" y="1958430"/>
            <a:ext cx="11360700" cy="16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Las entidades se relacionan entre sí, por ejemplo, hay personajes que tienen naves</a:t>
            </a:r>
            <a:endParaRPr/>
          </a:p>
        </p:txBody>
      </p:sp>
      <p:sp>
        <p:nvSpPr>
          <p:cNvPr id="416" name="Google Shape;416;p41"/>
          <p:cNvSpPr/>
          <p:nvPr/>
        </p:nvSpPr>
        <p:spPr>
          <a:xfrm>
            <a:off x="2537473" y="4103205"/>
            <a:ext cx="1786380" cy="77771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Personaje</a:t>
            </a:r>
            <a:endParaRPr/>
          </a:p>
        </p:txBody>
      </p:sp>
      <p:sp>
        <p:nvSpPr>
          <p:cNvPr id="417" name="Google Shape;417;p41"/>
          <p:cNvSpPr/>
          <p:nvPr/>
        </p:nvSpPr>
        <p:spPr>
          <a:xfrm>
            <a:off x="5260837" y="3998488"/>
            <a:ext cx="1504753" cy="987146"/>
          </a:xfrm>
          <a:prstGeom prst="diamond">
            <a:avLst/>
          </a:prstGeom>
          <a:solidFill>
            <a:srgbClr val="F4B081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latin typeface="Consolas"/>
                <a:ea typeface="Consolas"/>
                <a:cs typeface="Consolas"/>
                <a:sym typeface="Consolas"/>
              </a:rPr>
              <a:t>dueño</a:t>
            </a:r>
            <a:endParaRPr b="1"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8" name="Google Shape;418;p41"/>
          <p:cNvSpPr/>
          <p:nvPr/>
        </p:nvSpPr>
        <p:spPr>
          <a:xfrm>
            <a:off x="7702575" y="4103205"/>
            <a:ext cx="1786380" cy="77771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Nave</a:t>
            </a:r>
            <a:endParaRPr/>
          </a:p>
        </p:txBody>
      </p:sp>
      <p:cxnSp>
        <p:nvCxnSpPr>
          <p:cNvPr id="419" name="Google Shape;419;p41"/>
          <p:cNvCxnSpPr>
            <a:stCxn id="418" idx="1"/>
            <a:endCxn id="417" idx="3"/>
          </p:cNvCxnSpPr>
          <p:nvPr/>
        </p:nvCxnSpPr>
        <p:spPr>
          <a:xfrm rot="10800000">
            <a:off x="6765675" y="4492061"/>
            <a:ext cx="936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41"/>
          <p:cNvCxnSpPr>
            <a:stCxn id="416" idx="3"/>
            <a:endCxn id="417" idx="1"/>
          </p:cNvCxnSpPr>
          <p:nvPr/>
        </p:nvCxnSpPr>
        <p:spPr>
          <a:xfrm>
            <a:off x="4323853" y="4492061"/>
            <a:ext cx="936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Diagrama E/R – Relaciones </a:t>
            </a:r>
            <a:endParaRPr/>
          </a:p>
        </p:txBody>
      </p:sp>
      <p:sp>
        <p:nvSpPr>
          <p:cNvPr id="426" name="Google Shape;426;p42"/>
          <p:cNvSpPr txBox="1"/>
          <p:nvPr>
            <p:ph idx="1" type="body"/>
          </p:nvPr>
        </p:nvSpPr>
        <p:spPr>
          <a:xfrm>
            <a:off x="415600" y="1958431"/>
            <a:ext cx="113607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Las entidades deben tener </a:t>
            </a:r>
            <a:r>
              <a:rPr b="1" lang="es-CL"/>
              <a:t>al menos</a:t>
            </a:r>
            <a:r>
              <a:rPr lang="es-CL"/>
              <a:t> las llaves</a:t>
            </a:r>
            <a:endParaRPr/>
          </a:p>
        </p:txBody>
      </p:sp>
      <p:sp>
        <p:nvSpPr>
          <p:cNvPr id="427" name="Google Shape;427;p42"/>
          <p:cNvSpPr/>
          <p:nvPr/>
        </p:nvSpPr>
        <p:spPr>
          <a:xfrm>
            <a:off x="2658814" y="4605907"/>
            <a:ext cx="1786380" cy="77771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Personaje</a:t>
            </a:r>
            <a:endParaRPr/>
          </a:p>
        </p:txBody>
      </p:sp>
      <p:sp>
        <p:nvSpPr>
          <p:cNvPr id="428" name="Google Shape;428;p42"/>
          <p:cNvSpPr/>
          <p:nvPr/>
        </p:nvSpPr>
        <p:spPr>
          <a:xfrm>
            <a:off x="5382178" y="4501190"/>
            <a:ext cx="1504753" cy="987146"/>
          </a:xfrm>
          <a:prstGeom prst="diamond">
            <a:avLst/>
          </a:prstGeom>
          <a:solidFill>
            <a:srgbClr val="F4B081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latin typeface="Consolas"/>
                <a:ea typeface="Consolas"/>
                <a:cs typeface="Consolas"/>
                <a:sym typeface="Consolas"/>
              </a:rPr>
              <a:t>dueño</a:t>
            </a:r>
            <a:endParaRPr b="1"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42"/>
          <p:cNvSpPr/>
          <p:nvPr/>
        </p:nvSpPr>
        <p:spPr>
          <a:xfrm>
            <a:off x="7823916" y="4605907"/>
            <a:ext cx="1786380" cy="77771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Nave</a:t>
            </a:r>
            <a:endParaRPr/>
          </a:p>
        </p:txBody>
      </p:sp>
      <p:cxnSp>
        <p:nvCxnSpPr>
          <p:cNvPr id="430" name="Google Shape;430;p42"/>
          <p:cNvCxnSpPr>
            <a:stCxn id="429" idx="1"/>
            <a:endCxn id="428" idx="3"/>
          </p:cNvCxnSpPr>
          <p:nvPr/>
        </p:nvCxnSpPr>
        <p:spPr>
          <a:xfrm rot="10800000">
            <a:off x="6887016" y="4994763"/>
            <a:ext cx="936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1" name="Google Shape;431;p42"/>
          <p:cNvCxnSpPr>
            <a:stCxn id="427" idx="3"/>
            <a:endCxn id="428" idx="1"/>
          </p:cNvCxnSpPr>
          <p:nvPr/>
        </p:nvCxnSpPr>
        <p:spPr>
          <a:xfrm>
            <a:off x="4445194" y="4994763"/>
            <a:ext cx="936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2" name="Google Shape;432;p42"/>
          <p:cNvSpPr/>
          <p:nvPr/>
        </p:nvSpPr>
        <p:spPr>
          <a:xfrm>
            <a:off x="9597336" y="3841324"/>
            <a:ext cx="1343319" cy="502702"/>
          </a:xfrm>
          <a:prstGeom prst="ellipse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Tipo</a:t>
            </a:r>
            <a:endParaRPr/>
          </a:p>
        </p:txBody>
      </p:sp>
      <p:sp>
        <p:nvSpPr>
          <p:cNvPr id="433" name="Google Shape;433;p42"/>
          <p:cNvSpPr/>
          <p:nvPr/>
        </p:nvSpPr>
        <p:spPr>
          <a:xfrm>
            <a:off x="6426787" y="3841324"/>
            <a:ext cx="1343319" cy="502702"/>
          </a:xfrm>
          <a:prstGeom prst="ellipse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u="sng">
                <a:latin typeface="Consolas"/>
                <a:ea typeface="Consolas"/>
                <a:cs typeface="Consolas"/>
                <a:sym typeface="Consolas"/>
              </a:rPr>
              <a:t>Nombre</a:t>
            </a:r>
            <a:endParaRPr/>
          </a:p>
        </p:txBody>
      </p:sp>
      <p:sp>
        <p:nvSpPr>
          <p:cNvPr id="434" name="Google Shape;434;p42"/>
          <p:cNvSpPr/>
          <p:nvPr/>
        </p:nvSpPr>
        <p:spPr>
          <a:xfrm>
            <a:off x="7857306" y="3338622"/>
            <a:ext cx="1693680" cy="502702"/>
          </a:xfrm>
          <a:prstGeom prst="ellipse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Vel. Luz</a:t>
            </a:r>
            <a:endParaRPr/>
          </a:p>
        </p:txBody>
      </p:sp>
      <p:cxnSp>
        <p:nvCxnSpPr>
          <p:cNvPr id="435" name="Google Shape;435;p42"/>
          <p:cNvCxnSpPr>
            <a:stCxn id="434" idx="4"/>
          </p:cNvCxnSpPr>
          <p:nvPr/>
        </p:nvCxnSpPr>
        <p:spPr>
          <a:xfrm>
            <a:off x="8704146" y="3841324"/>
            <a:ext cx="0" cy="764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6" name="Google Shape;436;p42"/>
          <p:cNvCxnSpPr>
            <a:stCxn id="433" idx="5"/>
          </p:cNvCxnSpPr>
          <p:nvPr/>
        </p:nvCxnSpPr>
        <p:spPr>
          <a:xfrm>
            <a:off x="7573382" y="4270407"/>
            <a:ext cx="1130700" cy="33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7" name="Google Shape;437;p42"/>
          <p:cNvCxnSpPr>
            <a:stCxn id="432" idx="3"/>
          </p:cNvCxnSpPr>
          <p:nvPr/>
        </p:nvCxnSpPr>
        <p:spPr>
          <a:xfrm flipH="1">
            <a:off x="8704160" y="4270407"/>
            <a:ext cx="1089900" cy="33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8" name="Google Shape;438;p42"/>
          <p:cNvSpPr/>
          <p:nvPr/>
        </p:nvSpPr>
        <p:spPr>
          <a:xfrm>
            <a:off x="1396498" y="3893771"/>
            <a:ext cx="1343319" cy="502702"/>
          </a:xfrm>
          <a:prstGeom prst="ellipse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u="sng">
                <a:latin typeface="Consolas"/>
                <a:ea typeface="Consolas"/>
                <a:cs typeface="Consolas"/>
                <a:sym typeface="Consolas"/>
              </a:rPr>
              <a:t>Nombre</a:t>
            </a:r>
            <a:endParaRPr/>
          </a:p>
        </p:txBody>
      </p:sp>
      <p:sp>
        <p:nvSpPr>
          <p:cNvPr id="439" name="Google Shape;439;p42"/>
          <p:cNvSpPr/>
          <p:nvPr/>
        </p:nvSpPr>
        <p:spPr>
          <a:xfrm>
            <a:off x="2950154" y="3338622"/>
            <a:ext cx="1175855" cy="502702"/>
          </a:xfrm>
          <a:prstGeom prst="ellipse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Edad</a:t>
            </a:r>
            <a:endParaRPr/>
          </a:p>
        </p:txBody>
      </p:sp>
      <p:cxnSp>
        <p:nvCxnSpPr>
          <p:cNvPr id="440" name="Google Shape;440;p42"/>
          <p:cNvCxnSpPr>
            <a:stCxn id="439" idx="4"/>
            <a:endCxn id="427" idx="0"/>
          </p:cNvCxnSpPr>
          <p:nvPr/>
        </p:nvCxnSpPr>
        <p:spPr>
          <a:xfrm>
            <a:off x="3538081" y="3841324"/>
            <a:ext cx="13800" cy="764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1" name="Google Shape;441;p42"/>
          <p:cNvCxnSpPr>
            <a:stCxn id="438" idx="5"/>
            <a:endCxn id="427" idx="0"/>
          </p:cNvCxnSpPr>
          <p:nvPr/>
        </p:nvCxnSpPr>
        <p:spPr>
          <a:xfrm>
            <a:off x="2543093" y="4322854"/>
            <a:ext cx="1008900" cy="28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Diagrama E/R – Relaciones </a:t>
            </a:r>
            <a:endParaRPr/>
          </a:p>
        </p:txBody>
      </p:sp>
      <p:sp>
        <p:nvSpPr>
          <p:cNvPr id="447" name="Google Shape;447;p43"/>
          <p:cNvSpPr/>
          <p:nvPr/>
        </p:nvSpPr>
        <p:spPr>
          <a:xfrm>
            <a:off x="6648253" y="5515544"/>
            <a:ext cx="2810366" cy="1219200"/>
          </a:xfrm>
          <a:prstGeom prst="wedgeRectCallout">
            <a:avLst>
              <a:gd fmla="val -54421" name="adj1"/>
              <a:gd fmla="val -80994" name="adj2"/>
            </a:avLst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Relaciones pueden tener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latin typeface="Calibri"/>
                <a:ea typeface="Calibri"/>
                <a:cs typeface="Calibri"/>
                <a:sym typeface="Calibri"/>
              </a:rPr>
              <a:t>atributos descriptivos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(no se pueden usar como parte de una llave)</a:t>
            </a:r>
            <a:endParaRPr/>
          </a:p>
        </p:txBody>
      </p:sp>
      <p:sp>
        <p:nvSpPr>
          <p:cNvPr id="448" name="Google Shape;448;p43"/>
          <p:cNvSpPr/>
          <p:nvPr/>
        </p:nvSpPr>
        <p:spPr>
          <a:xfrm>
            <a:off x="2507137" y="3411166"/>
            <a:ext cx="1786380" cy="77771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Personaje</a:t>
            </a:r>
            <a:endParaRPr/>
          </a:p>
        </p:txBody>
      </p:sp>
      <p:sp>
        <p:nvSpPr>
          <p:cNvPr id="449" name="Google Shape;449;p43"/>
          <p:cNvSpPr/>
          <p:nvPr/>
        </p:nvSpPr>
        <p:spPr>
          <a:xfrm>
            <a:off x="5230501" y="3306449"/>
            <a:ext cx="1504753" cy="987146"/>
          </a:xfrm>
          <a:prstGeom prst="diamond">
            <a:avLst/>
          </a:prstGeom>
          <a:solidFill>
            <a:srgbClr val="F4B081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latin typeface="Consolas"/>
                <a:ea typeface="Consolas"/>
                <a:cs typeface="Consolas"/>
                <a:sym typeface="Consolas"/>
              </a:rPr>
              <a:t>dueño</a:t>
            </a:r>
            <a:endParaRPr b="1"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43"/>
          <p:cNvSpPr/>
          <p:nvPr/>
        </p:nvSpPr>
        <p:spPr>
          <a:xfrm>
            <a:off x="7672239" y="3411166"/>
            <a:ext cx="1786380" cy="77771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Nave</a:t>
            </a:r>
            <a:endParaRPr/>
          </a:p>
        </p:txBody>
      </p:sp>
      <p:cxnSp>
        <p:nvCxnSpPr>
          <p:cNvPr id="451" name="Google Shape;451;p43"/>
          <p:cNvCxnSpPr>
            <a:stCxn id="450" idx="1"/>
            <a:endCxn id="449" idx="3"/>
          </p:cNvCxnSpPr>
          <p:nvPr/>
        </p:nvCxnSpPr>
        <p:spPr>
          <a:xfrm rot="10800000">
            <a:off x="6735339" y="3800022"/>
            <a:ext cx="936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2" name="Google Shape;452;p43"/>
          <p:cNvCxnSpPr>
            <a:stCxn id="448" idx="3"/>
            <a:endCxn id="449" idx="1"/>
          </p:cNvCxnSpPr>
          <p:nvPr/>
        </p:nvCxnSpPr>
        <p:spPr>
          <a:xfrm>
            <a:off x="4293517" y="3800022"/>
            <a:ext cx="936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p43"/>
          <p:cNvSpPr/>
          <p:nvPr/>
        </p:nvSpPr>
        <p:spPr>
          <a:xfrm>
            <a:off x="9445659" y="2646583"/>
            <a:ext cx="1343319" cy="502702"/>
          </a:xfrm>
          <a:prstGeom prst="ellipse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Tipo</a:t>
            </a:r>
            <a:endParaRPr/>
          </a:p>
        </p:txBody>
      </p:sp>
      <p:sp>
        <p:nvSpPr>
          <p:cNvPr id="454" name="Google Shape;454;p43"/>
          <p:cNvSpPr/>
          <p:nvPr/>
        </p:nvSpPr>
        <p:spPr>
          <a:xfrm>
            <a:off x="6275110" y="2646583"/>
            <a:ext cx="1343319" cy="502702"/>
          </a:xfrm>
          <a:prstGeom prst="ellipse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u="sng">
                <a:latin typeface="Consolas"/>
                <a:ea typeface="Consolas"/>
                <a:cs typeface="Consolas"/>
                <a:sym typeface="Consolas"/>
              </a:rPr>
              <a:t>Nombre</a:t>
            </a:r>
            <a:endParaRPr/>
          </a:p>
        </p:txBody>
      </p:sp>
      <p:sp>
        <p:nvSpPr>
          <p:cNvPr id="455" name="Google Shape;455;p43"/>
          <p:cNvSpPr/>
          <p:nvPr/>
        </p:nvSpPr>
        <p:spPr>
          <a:xfrm>
            <a:off x="7705629" y="2143881"/>
            <a:ext cx="1693680" cy="502702"/>
          </a:xfrm>
          <a:prstGeom prst="ellipse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Vel. Luz</a:t>
            </a:r>
            <a:endParaRPr/>
          </a:p>
        </p:txBody>
      </p:sp>
      <p:cxnSp>
        <p:nvCxnSpPr>
          <p:cNvPr id="456" name="Google Shape;456;p43"/>
          <p:cNvCxnSpPr>
            <a:stCxn id="455" idx="4"/>
          </p:cNvCxnSpPr>
          <p:nvPr/>
        </p:nvCxnSpPr>
        <p:spPr>
          <a:xfrm>
            <a:off x="8552469" y="2646583"/>
            <a:ext cx="0" cy="764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7" name="Google Shape;457;p43"/>
          <p:cNvCxnSpPr>
            <a:stCxn id="454" idx="5"/>
          </p:cNvCxnSpPr>
          <p:nvPr/>
        </p:nvCxnSpPr>
        <p:spPr>
          <a:xfrm>
            <a:off x="7421705" y="3075666"/>
            <a:ext cx="1130700" cy="33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8" name="Google Shape;458;p43"/>
          <p:cNvCxnSpPr>
            <a:stCxn id="453" idx="3"/>
          </p:cNvCxnSpPr>
          <p:nvPr/>
        </p:nvCxnSpPr>
        <p:spPr>
          <a:xfrm flipH="1">
            <a:off x="8552484" y="3075666"/>
            <a:ext cx="1089900" cy="33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9" name="Google Shape;459;p43"/>
          <p:cNvSpPr/>
          <p:nvPr/>
        </p:nvSpPr>
        <p:spPr>
          <a:xfrm>
            <a:off x="1244821" y="2699030"/>
            <a:ext cx="1343319" cy="502702"/>
          </a:xfrm>
          <a:prstGeom prst="ellipse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u="sng">
                <a:latin typeface="Consolas"/>
                <a:ea typeface="Consolas"/>
                <a:cs typeface="Consolas"/>
                <a:sym typeface="Consolas"/>
              </a:rPr>
              <a:t>Nombre</a:t>
            </a:r>
            <a:endParaRPr/>
          </a:p>
        </p:txBody>
      </p:sp>
      <p:sp>
        <p:nvSpPr>
          <p:cNvPr id="460" name="Google Shape;460;p43"/>
          <p:cNvSpPr/>
          <p:nvPr/>
        </p:nvSpPr>
        <p:spPr>
          <a:xfrm>
            <a:off x="2798477" y="2143881"/>
            <a:ext cx="1175855" cy="502702"/>
          </a:xfrm>
          <a:prstGeom prst="ellipse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Edad</a:t>
            </a:r>
            <a:endParaRPr/>
          </a:p>
        </p:txBody>
      </p:sp>
      <p:cxnSp>
        <p:nvCxnSpPr>
          <p:cNvPr id="461" name="Google Shape;461;p43"/>
          <p:cNvCxnSpPr>
            <a:stCxn id="460" idx="4"/>
            <a:endCxn id="448" idx="0"/>
          </p:cNvCxnSpPr>
          <p:nvPr/>
        </p:nvCxnSpPr>
        <p:spPr>
          <a:xfrm>
            <a:off x="3386404" y="2646583"/>
            <a:ext cx="13800" cy="764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2" name="Google Shape;462;p43"/>
          <p:cNvCxnSpPr>
            <a:stCxn id="459" idx="5"/>
            <a:endCxn id="448" idx="0"/>
          </p:cNvCxnSpPr>
          <p:nvPr/>
        </p:nvCxnSpPr>
        <p:spPr>
          <a:xfrm>
            <a:off x="2391416" y="3128113"/>
            <a:ext cx="1008900" cy="28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3" name="Google Shape;463;p43"/>
          <p:cNvSpPr/>
          <p:nvPr/>
        </p:nvSpPr>
        <p:spPr>
          <a:xfrm>
            <a:off x="5394950" y="4679140"/>
            <a:ext cx="1175855" cy="502702"/>
          </a:xfrm>
          <a:prstGeom prst="ellipse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desde</a:t>
            </a:r>
            <a:endParaRPr/>
          </a:p>
        </p:txBody>
      </p:sp>
      <p:cxnSp>
        <p:nvCxnSpPr>
          <p:cNvPr id="464" name="Google Shape;464;p43"/>
          <p:cNvCxnSpPr>
            <a:stCxn id="463" idx="0"/>
            <a:endCxn id="449" idx="2"/>
          </p:cNvCxnSpPr>
          <p:nvPr/>
        </p:nvCxnSpPr>
        <p:spPr>
          <a:xfrm rot="10800000">
            <a:off x="5982878" y="4293640"/>
            <a:ext cx="0" cy="38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4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Cardinalidad</a:t>
            </a:r>
            <a:endParaRPr/>
          </a:p>
        </p:txBody>
      </p:sp>
      <p:sp>
        <p:nvSpPr>
          <p:cNvPr id="470" name="Google Shape;470;p44"/>
          <p:cNvSpPr txBox="1"/>
          <p:nvPr>
            <p:ph idx="1" type="body"/>
          </p:nvPr>
        </p:nvSpPr>
        <p:spPr>
          <a:xfrm>
            <a:off x="415600" y="1958430"/>
            <a:ext cx="11360700" cy="15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¿De cuántos planetas puede provenir </a:t>
            </a:r>
            <a:r>
              <a:rPr b="1" lang="es-CL"/>
              <a:t>un</a:t>
            </a:r>
            <a:r>
              <a:rPr lang="es-CL"/>
              <a:t> personaje?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210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¿Cuántos personajes pueden provenir de </a:t>
            </a:r>
            <a:r>
              <a:rPr b="1" lang="es-CL"/>
              <a:t>un</a:t>
            </a:r>
            <a:r>
              <a:rPr lang="es-CL"/>
              <a:t> planeta?</a:t>
            </a:r>
            <a:endParaRPr/>
          </a:p>
        </p:txBody>
      </p:sp>
      <p:sp>
        <p:nvSpPr>
          <p:cNvPr id="471" name="Google Shape;471;p44"/>
          <p:cNvSpPr/>
          <p:nvPr/>
        </p:nvSpPr>
        <p:spPr>
          <a:xfrm>
            <a:off x="2474146" y="4127592"/>
            <a:ext cx="1786380" cy="77771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Personaje</a:t>
            </a:r>
            <a:endParaRPr/>
          </a:p>
        </p:txBody>
      </p:sp>
      <p:sp>
        <p:nvSpPr>
          <p:cNvPr id="472" name="Google Shape;472;p44"/>
          <p:cNvSpPr/>
          <p:nvPr/>
        </p:nvSpPr>
        <p:spPr>
          <a:xfrm>
            <a:off x="5377991" y="3994596"/>
            <a:ext cx="1404595" cy="1053458"/>
          </a:xfrm>
          <a:prstGeom prst="diamond">
            <a:avLst/>
          </a:prstGeom>
          <a:solidFill>
            <a:srgbClr val="F4B081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900"/>
              <a:t>proviene</a:t>
            </a:r>
            <a:endParaRPr b="1" sz="600"/>
          </a:p>
        </p:txBody>
      </p:sp>
      <p:sp>
        <p:nvSpPr>
          <p:cNvPr id="473" name="Google Shape;473;p44"/>
          <p:cNvSpPr/>
          <p:nvPr/>
        </p:nvSpPr>
        <p:spPr>
          <a:xfrm>
            <a:off x="7841921" y="4127592"/>
            <a:ext cx="1786380" cy="77771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Planeta</a:t>
            </a:r>
            <a:endParaRPr/>
          </a:p>
        </p:txBody>
      </p:sp>
      <p:cxnSp>
        <p:nvCxnSpPr>
          <p:cNvPr id="474" name="Google Shape;474;p44"/>
          <p:cNvCxnSpPr>
            <a:stCxn id="473" idx="1"/>
            <a:endCxn id="472" idx="3"/>
          </p:cNvCxnSpPr>
          <p:nvPr/>
        </p:nvCxnSpPr>
        <p:spPr>
          <a:xfrm flipH="1">
            <a:off x="6782621" y="4516448"/>
            <a:ext cx="10593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44"/>
          <p:cNvCxnSpPr>
            <a:stCxn id="471" idx="3"/>
            <a:endCxn id="472" idx="1"/>
          </p:cNvCxnSpPr>
          <p:nvPr/>
        </p:nvCxnSpPr>
        <p:spPr>
          <a:xfrm>
            <a:off x="4260526" y="4516448"/>
            <a:ext cx="11175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Cardinalidad</a:t>
            </a:r>
            <a:endParaRPr/>
          </a:p>
        </p:txBody>
      </p:sp>
      <p:sp>
        <p:nvSpPr>
          <p:cNvPr id="481" name="Google Shape;481;p45"/>
          <p:cNvSpPr txBox="1"/>
          <p:nvPr>
            <p:ph idx="1" type="body"/>
          </p:nvPr>
        </p:nvSpPr>
        <p:spPr>
          <a:xfrm>
            <a:off x="415600" y="1958430"/>
            <a:ext cx="11360700" cy="15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¿Cuántos personajes pueden provenir de </a:t>
            </a:r>
            <a:r>
              <a:rPr b="1" lang="es-CL"/>
              <a:t>un</a:t>
            </a:r>
            <a:r>
              <a:rPr lang="es-CL"/>
              <a:t> planeta?</a:t>
            </a:r>
            <a:endParaRPr/>
          </a:p>
        </p:txBody>
      </p:sp>
      <p:sp>
        <p:nvSpPr>
          <p:cNvPr id="482" name="Google Shape;482;p45"/>
          <p:cNvSpPr txBox="1"/>
          <p:nvPr/>
        </p:nvSpPr>
        <p:spPr>
          <a:xfrm>
            <a:off x="2929612" y="2776067"/>
            <a:ext cx="6332775" cy="430887"/>
          </a:xfrm>
          <a:prstGeom prst="rect">
            <a:avLst/>
          </a:prstGeom>
          <a:solidFill>
            <a:srgbClr val="DBDBDB"/>
          </a:solidFill>
          <a:ln cap="flat" cmpd="sng" w="38100">
            <a:solidFill>
              <a:srgbClr val="00B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Ninguno o muchos.</a:t>
            </a:r>
            <a:endParaRPr i="1" sz="2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45"/>
          <p:cNvSpPr/>
          <p:nvPr/>
        </p:nvSpPr>
        <p:spPr>
          <a:xfrm>
            <a:off x="2474146" y="4127592"/>
            <a:ext cx="1786380" cy="77771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Personaje</a:t>
            </a:r>
            <a:endParaRPr/>
          </a:p>
        </p:txBody>
      </p:sp>
      <p:sp>
        <p:nvSpPr>
          <p:cNvPr id="484" name="Google Shape;484;p45"/>
          <p:cNvSpPr/>
          <p:nvPr/>
        </p:nvSpPr>
        <p:spPr>
          <a:xfrm>
            <a:off x="5377991" y="3994596"/>
            <a:ext cx="1404595" cy="1053458"/>
          </a:xfrm>
          <a:prstGeom prst="diamond">
            <a:avLst/>
          </a:prstGeom>
          <a:solidFill>
            <a:srgbClr val="F4B081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900"/>
              <a:t>proviene</a:t>
            </a:r>
            <a:endParaRPr b="1" sz="600"/>
          </a:p>
        </p:txBody>
      </p:sp>
      <p:sp>
        <p:nvSpPr>
          <p:cNvPr id="485" name="Google Shape;485;p45"/>
          <p:cNvSpPr/>
          <p:nvPr/>
        </p:nvSpPr>
        <p:spPr>
          <a:xfrm>
            <a:off x="7841921" y="4127592"/>
            <a:ext cx="1786380" cy="77771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Planeta</a:t>
            </a:r>
            <a:endParaRPr/>
          </a:p>
        </p:txBody>
      </p:sp>
      <p:cxnSp>
        <p:nvCxnSpPr>
          <p:cNvPr id="486" name="Google Shape;486;p45"/>
          <p:cNvCxnSpPr>
            <a:stCxn id="484" idx="3"/>
            <a:endCxn id="485" idx="1"/>
          </p:cNvCxnSpPr>
          <p:nvPr/>
        </p:nvCxnSpPr>
        <p:spPr>
          <a:xfrm flipH="1" rot="10800000">
            <a:off x="6782586" y="4516525"/>
            <a:ext cx="10593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Cardinalidad</a:t>
            </a:r>
            <a:endParaRPr/>
          </a:p>
        </p:txBody>
      </p:sp>
      <p:sp>
        <p:nvSpPr>
          <p:cNvPr id="492" name="Google Shape;492;p46"/>
          <p:cNvSpPr txBox="1"/>
          <p:nvPr>
            <p:ph idx="1" type="body"/>
          </p:nvPr>
        </p:nvSpPr>
        <p:spPr>
          <a:xfrm>
            <a:off x="415600" y="1958432"/>
            <a:ext cx="113607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¿De cuántos planetas puede provenir </a:t>
            </a:r>
            <a:r>
              <a:rPr b="1" lang="es-CL"/>
              <a:t>un</a:t>
            </a:r>
            <a:r>
              <a:rPr lang="es-CL"/>
              <a:t> personaje?</a:t>
            </a:r>
            <a:endParaRPr/>
          </a:p>
        </p:txBody>
      </p:sp>
      <p:sp>
        <p:nvSpPr>
          <p:cNvPr id="493" name="Google Shape;493;p46"/>
          <p:cNvSpPr txBox="1"/>
          <p:nvPr/>
        </p:nvSpPr>
        <p:spPr>
          <a:xfrm>
            <a:off x="3725626" y="2910394"/>
            <a:ext cx="4740747" cy="430887"/>
          </a:xfrm>
          <a:prstGeom prst="rect">
            <a:avLst/>
          </a:prstGeom>
          <a:solidFill>
            <a:srgbClr val="DBDBDB"/>
          </a:solidFill>
          <a:ln cap="flat" cmpd="sng" w="38100">
            <a:solidFill>
              <a:srgbClr val="00B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 solo uno.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94" name="Google Shape;494;p46"/>
          <p:cNvSpPr/>
          <p:nvPr/>
        </p:nvSpPr>
        <p:spPr>
          <a:xfrm>
            <a:off x="2474146" y="4127592"/>
            <a:ext cx="1786380" cy="77771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Personaje</a:t>
            </a:r>
            <a:endParaRPr/>
          </a:p>
        </p:txBody>
      </p:sp>
      <p:sp>
        <p:nvSpPr>
          <p:cNvPr id="495" name="Google Shape;495;p46"/>
          <p:cNvSpPr/>
          <p:nvPr/>
        </p:nvSpPr>
        <p:spPr>
          <a:xfrm>
            <a:off x="5377991" y="3994596"/>
            <a:ext cx="1404595" cy="1053458"/>
          </a:xfrm>
          <a:prstGeom prst="diamond">
            <a:avLst/>
          </a:prstGeom>
          <a:solidFill>
            <a:srgbClr val="F4B081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latin typeface="Ubuntu"/>
                <a:ea typeface="Ubuntu"/>
                <a:cs typeface="Ubuntu"/>
                <a:sym typeface="Ubuntu"/>
              </a:rPr>
              <a:t>proviene</a:t>
            </a:r>
            <a:endParaRPr sz="7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6" name="Google Shape;496;p46"/>
          <p:cNvSpPr/>
          <p:nvPr/>
        </p:nvSpPr>
        <p:spPr>
          <a:xfrm>
            <a:off x="7841921" y="4127592"/>
            <a:ext cx="1786380" cy="77771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Planeta</a:t>
            </a:r>
            <a:endParaRPr/>
          </a:p>
        </p:txBody>
      </p:sp>
      <p:cxnSp>
        <p:nvCxnSpPr>
          <p:cNvPr id="497" name="Google Shape;497;p46"/>
          <p:cNvCxnSpPr>
            <a:stCxn id="495" idx="3"/>
            <a:endCxn id="496" idx="1"/>
          </p:cNvCxnSpPr>
          <p:nvPr/>
        </p:nvCxnSpPr>
        <p:spPr>
          <a:xfrm flipH="1" rot="10800000">
            <a:off x="6782586" y="4516525"/>
            <a:ext cx="10593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8" name="Google Shape;498;p46"/>
          <p:cNvCxnSpPr>
            <a:stCxn id="494" idx="3"/>
            <a:endCxn id="495" idx="1"/>
          </p:cNvCxnSpPr>
          <p:nvPr/>
        </p:nvCxnSpPr>
        <p:spPr>
          <a:xfrm>
            <a:off x="4260526" y="4516448"/>
            <a:ext cx="1117500" cy="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Imagen que contiene persona, hombre, pared, interior&#10;&#10;Descripción generada automáticamente" id="499" name="Google Shape;499;p46"/>
          <p:cNvPicPr preferRelativeResize="0"/>
          <p:nvPr/>
        </p:nvPicPr>
        <p:blipFill rotWithShape="1">
          <a:blip r:embed="rId3">
            <a:alphaModFix/>
          </a:blip>
          <a:srcRect b="0" l="24868" r="23554" t="0"/>
          <a:stretch/>
        </p:blipFill>
        <p:spPr>
          <a:xfrm>
            <a:off x="1297401" y="2475926"/>
            <a:ext cx="3021292" cy="3895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naturaleza&#10;&#10;Descripción generada automáticamente" id="500" name="Google Shape;50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1863" y="2990287"/>
            <a:ext cx="4048125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ER: Relaciones</a:t>
            </a:r>
            <a:endParaRPr/>
          </a:p>
        </p:txBody>
      </p:sp>
      <p:sp>
        <p:nvSpPr>
          <p:cNvPr id="506" name="Google Shape;506;p47"/>
          <p:cNvSpPr txBox="1"/>
          <p:nvPr/>
        </p:nvSpPr>
        <p:spPr>
          <a:xfrm>
            <a:off x="2438400" y="1524001"/>
            <a:ext cx="7315200" cy="830997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¿Cómo se puede modelar un arriendo que involucra </a:t>
            </a:r>
            <a:r>
              <a:rPr lang="es-CL" sz="240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Personas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i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Películas</a:t>
            </a:r>
            <a:r>
              <a:rPr i="1" lang="es-CL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i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240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Locales de Videos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?</a:t>
            </a:r>
            <a:endParaRPr i="1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planningjargon.com/wp-content/uploads/2012/03/blockbusters_store_closing.jpg" id="507" name="Google Shape;50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3704" y="2743200"/>
            <a:ext cx="5404592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ER: Relaciones Múltiples</a:t>
            </a:r>
            <a:endParaRPr/>
          </a:p>
        </p:txBody>
      </p:sp>
      <p:pic>
        <p:nvPicPr>
          <p:cNvPr descr="http://www.planningjargon.com/wp-content/uploads/2012/03/blockbusters_store_closing.jpg" id="513" name="Google Shape;51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3588" y="688614"/>
            <a:ext cx="1286125" cy="87039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8"/>
          <p:cNvSpPr/>
          <p:nvPr/>
        </p:nvSpPr>
        <p:spPr>
          <a:xfrm>
            <a:off x="7392186" y="2927562"/>
            <a:ext cx="1786380" cy="77771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Local</a:t>
            </a:r>
            <a:endParaRPr/>
          </a:p>
        </p:txBody>
      </p:sp>
      <p:sp>
        <p:nvSpPr>
          <p:cNvPr id="515" name="Google Shape;515;p48"/>
          <p:cNvSpPr/>
          <p:nvPr/>
        </p:nvSpPr>
        <p:spPr>
          <a:xfrm>
            <a:off x="5242875" y="4258986"/>
            <a:ext cx="2149311" cy="830997"/>
          </a:xfrm>
          <a:prstGeom prst="diamond">
            <a:avLst/>
          </a:prstGeom>
          <a:solidFill>
            <a:srgbClr val="F4B081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>
                <a:latin typeface="Consolas"/>
                <a:ea typeface="Consolas"/>
                <a:cs typeface="Consolas"/>
                <a:sym typeface="Consolas"/>
              </a:rPr>
              <a:t>arriendo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Google Shape;516;p48"/>
          <p:cNvSpPr/>
          <p:nvPr/>
        </p:nvSpPr>
        <p:spPr>
          <a:xfrm>
            <a:off x="3456495" y="2927562"/>
            <a:ext cx="1786380" cy="77771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Película</a:t>
            </a:r>
            <a:endParaRPr/>
          </a:p>
        </p:txBody>
      </p:sp>
      <p:sp>
        <p:nvSpPr>
          <p:cNvPr id="517" name="Google Shape;517;p48"/>
          <p:cNvSpPr/>
          <p:nvPr/>
        </p:nvSpPr>
        <p:spPr>
          <a:xfrm>
            <a:off x="5424340" y="5922143"/>
            <a:ext cx="1786380" cy="77771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Cliente</a:t>
            </a:r>
            <a:endParaRPr/>
          </a:p>
        </p:txBody>
      </p:sp>
      <p:cxnSp>
        <p:nvCxnSpPr>
          <p:cNvPr id="518" name="Google Shape;518;p48"/>
          <p:cNvCxnSpPr>
            <a:stCxn id="515" idx="3"/>
            <a:endCxn id="514" idx="2"/>
          </p:cNvCxnSpPr>
          <p:nvPr/>
        </p:nvCxnSpPr>
        <p:spPr>
          <a:xfrm flipH="1" rot="10800000">
            <a:off x="7392186" y="3705184"/>
            <a:ext cx="893100" cy="969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9" name="Google Shape;519;p48"/>
          <p:cNvCxnSpPr>
            <a:stCxn id="515" idx="2"/>
            <a:endCxn id="517" idx="0"/>
          </p:cNvCxnSpPr>
          <p:nvPr/>
        </p:nvCxnSpPr>
        <p:spPr>
          <a:xfrm>
            <a:off x="6317530" y="5089983"/>
            <a:ext cx="0" cy="832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0" name="Google Shape;520;p48"/>
          <p:cNvCxnSpPr>
            <a:stCxn id="515" idx="1"/>
            <a:endCxn id="516" idx="2"/>
          </p:cNvCxnSpPr>
          <p:nvPr/>
        </p:nvCxnSpPr>
        <p:spPr>
          <a:xfrm rot="10800000">
            <a:off x="4349775" y="3705184"/>
            <a:ext cx="893100" cy="969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1" name="Google Shape;521;p48"/>
          <p:cNvSpPr txBox="1"/>
          <p:nvPr/>
        </p:nvSpPr>
        <p:spPr>
          <a:xfrm>
            <a:off x="2438400" y="1772376"/>
            <a:ext cx="7315200" cy="8310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¿Cómo se puede modelar un arriendo que involucra </a:t>
            </a:r>
            <a:r>
              <a:rPr lang="es-CL" sz="240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Personas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i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Películas</a:t>
            </a:r>
            <a:r>
              <a:rPr i="1" lang="es-CL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i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240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Locales de Videos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?</a:t>
            </a:r>
            <a:endParaRPr i="1"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Cardinalidades Avanzadas</a:t>
            </a:r>
            <a:endParaRPr/>
          </a:p>
        </p:txBody>
      </p:sp>
      <p:sp>
        <p:nvSpPr>
          <p:cNvPr id="527" name="Google Shape;527;p53"/>
          <p:cNvSpPr/>
          <p:nvPr/>
        </p:nvSpPr>
        <p:spPr>
          <a:xfrm>
            <a:off x="2450575" y="3260330"/>
            <a:ext cx="1786380" cy="77771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Padawan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8" name="Google Shape;528;p53"/>
          <p:cNvSpPr/>
          <p:nvPr/>
        </p:nvSpPr>
        <p:spPr>
          <a:xfrm>
            <a:off x="5439265" y="3160325"/>
            <a:ext cx="1258479" cy="987467"/>
          </a:xfrm>
          <a:prstGeom prst="diamond">
            <a:avLst/>
          </a:prstGeom>
          <a:solidFill>
            <a:srgbClr val="F4B081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200">
                <a:latin typeface="Consolas"/>
                <a:ea typeface="Consolas"/>
                <a:cs typeface="Consolas"/>
                <a:sym typeface="Consolas"/>
              </a:rPr>
              <a:t>tiene</a:t>
            </a:r>
            <a:endParaRPr b="1"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9" name="Google Shape;529;p53"/>
          <p:cNvSpPr/>
          <p:nvPr/>
        </p:nvSpPr>
        <p:spPr>
          <a:xfrm>
            <a:off x="7615677" y="3260330"/>
            <a:ext cx="1786380" cy="77771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Maestro Jedi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30" name="Google Shape;530;p53"/>
          <p:cNvCxnSpPr>
            <a:stCxn id="529" idx="1"/>
            <a:endCxn id="528" idx="3"/>
          </p:cNvCxnSpPr>
          <p:nvPr/>
        </p:nvCxnSpPr>
        <p:spPr>
          <a:xfrm flipH="1">
            <a:off x="6697677" y="3649186"/>
            <a:ext cx="9180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1" name="Google Shape;531;p53"/>
          <p:cNvCxnSpPr>
            <a:stCxn id="527" idx="3"/>
            <a:endCxn id="528" idx="1"/>
          </p:cNvCxnSpPr>
          <p:nvPr/>
        </p:nvCxnSpPr>
        <p:spPr>
          <a:xfrm>
            <a:off x="4236955" y="3649186"/>
            <a:ext cx="12024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2" name="Google Shape;532;p53"/>
          <p:cNvSpPr txBox="1"/>
          <p:nvPr/>
        </p:nvSpPr>
        <p:spPr>
          <a:xfrm>
            <a:off x="5005633" y="4765250"/>
            <a:ext cx="19928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latin typeface="Calibri"/>
                <a:ea typeface="Calibri"/>
                <a:cs typeface="Calibri"/>
                <a:sym typeface="Calibri"/>
              </a:rPr>
              <a:t>¿Cómo se lee?</a:t>
            </a:r>
            <a:endParaRPr/>
          </a:p>
        </p:txBody>
      </p:sp>
      <p:sp>
        <p:nvSpPr>
          <p:cNvPr id="533" name="Google Shape;533;p53"/>
          <p:cNvSpPr txBox="1"/>
          <p:nvPr/>
        </p:nvSpPr>
        <p:spPr>
          <a:xfrm>
            <a:off x="2003325" y="5578037"/>
            <a:ext cx="7997467" cy="52322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Un padawan tiene </a:t>
            </a:r>
            <a:r>
              <a:rPr b="1" i="1" lang="es-CL" sz="2800">
                <a:latin typeface="Calibri"/>
                <a:ea typeface="Calibri"/>
                <a:cs typeface="Calibri"/>
                <a:sym typeface="Calibri"/>
              </a:rPr>
              <a:t>cero o más 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maestros</a:t>
            </a:r>
            <a:endParaRPr i="1"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/>
          <p:nvPr/>
        </p:nvSpPr>
        <p:spPr>
          <a:xfrm>
            <a:off x="589935" y="4822723"/>
            <a:ext cx="529465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32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¿Es la Web una base de datos?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3237262" y="5884575"/>
            <a:ext cx="885210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¿Y un Excel con info de empleados de una empresa?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03" name="Google Shape;103;p5"/>
          <p:cNvSpPr txBox="1"/>
          <p:nvPr>
            <p:ph type="title"/>
          </p:nvPr>
        </p:nvSpPr>
        <p:spPr>
          <a:xfrm>
            <a:off x="574400" y="2519600"/>
            <a:ext cx="11043300" cy="2022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Es un conjunto de datos que describe las actividades de una o varias organizaciones relacionadas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Cardinalidades Avanzadas</a:t>
            </a:r>
            <a:endParaRPr/>
          </a:p>
        </p:txBody>
      </p:sp>
      <p:sp>
        <p:nvSpPr>
          <p:cNvPr id="539" name="Google Shape;539;p54"/>
          <p:cNvSpPr/>
          <p:nvPr/>
        </p:nvSpPr>
        <p:spPr>
          <a:xfrm>
            <a:off x="2450575" y="3260330"/>
            <a:ext cx="1786380" cy="77771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Padawan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0" name="Google Shape;540;p54"/>
          <p:cNvSpPr/>
          <p:nvPr/>
        </p:nvSpPr>
        <p:spPr>
          <a:xfrm>
            <a:off x="7615677" y="3260330"/>
            <a:ext cx="1786380" cy="77771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Maestro Jedi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41" name="Google Shape;541;p54"/>
          <p:cNvCxnSpPr>
            <a:stCxn id="540" idx="1"/>
            <a:endCxn id="542" idx="3"/>
          </p:cNvCxnSpPr>
          <p:nvPr/>
        </p:nvCxnSpPr>
        <p:spPr>
          <a:xfrm flipH="1">
            <a:off x="6697677" y="3649186"/>
            <a:ext cx="9180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3" name="Google Shape;543;p54"/>
          <p:cNvSpPr txBox="1"/>
          <p:nvPr/>
        </p:nvSpPr>
        <p:spPr>
          <a:xfrm>
            <a:off x="5005633" y="4765250"/>
            <a:ext cx="19928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latin typeface="Calibri"/>
                <a:ea typeface="Calibri"/>
                <a:cs typeface="Calibri"/>
                <a:sym typeface="Calibri"/>
              </a:rPr>
              <a:t>¿Cómo se lee?</a:t>
            </a:r>
            <a:endParaRPr/>
          </a:p>
        </p:txBody>
      </p:sp>
      <p:sp>
        <p:nvSpPr>
          <p:cNvPr id="544" name="Google Shape;544;p54"/>
          <p:cNvSpPr txBox="1"/>
          <p:nvPr/>
        </p:nvSpPr>
        <p:spPr>
          <a:xfrm>
            <a:off x="2003325" y="5578037"/>
            <a:ext cx="7997467" cy="52322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Un padawan tiene </a:t>
            </a:r>
            <a:r>
              <a:rPr b="1" i="1" lang="es-CL" sz="2800">
                <a:latin typeface="Calibri"/>
                <a:ea typeface="Calibri"/>
                <a:cs typeface="Calibri"/>
                <a:sym typeface="Calibri"/>
              </a:rPr>
              <a:t>cero o un 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maestro</a:t>
            </a:r>
            <a:endParaRPr i="1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5" name="Google Shape;545;p54"/>
          <p:cNvCxnSpPr>
            <a:stCxn id="539" idx="3"/>
            <a:endCxn id="542" idx="1"/>
          </p:cNvCxnSpPr>
          <p:nvPr/>
        </p:nvCxnSpPr>
        <p:spPr>
          <a:xfrm>
            <a:off x="4236955" y="3649186"/>
            <a:ext cx="1202400" cy="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42" name="Google Shape;542;p54"/>
          <p:cNvSpPr/>
          <p:nvPr/>
        </p:nvSpPr>
        <p:spPr>
          <a:xfrm>
            <a:off x="5439265" y="3160325"/>
            <a:ext cx="1258479" cy="987467"/>
          </a:xfrm>
          <a:prstGeom prst="diamond">
            <a:avLst/>
          </a:prstGeom>
          <a:solidFill>
            <a:srgbClr val="F4B081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200">
                <a:latin typeface="Consolas"/>
                <a:ea typeface="Consolas"/>
                <a:cs typeface="Consolas"/>
                <a:sym typeface="Consolas"/>
              </a:rPr>
              <a:t>tiene</a:t>
            </a:r>
            <a:endParaRPr b="1" sz="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8c9c043f2a_0_7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Cardinalidades Avanzadas</a:t>
            </a:r>
            <a:endParaRPr/>
          </a:p>
        </p:txBody>
      </p:sp>
      <p:sp>
        <p:nvSpPr>
          <p:cNvPr id="551" name="Google Shape;551;g8c9c043f2a_0_71"/>
          <p:cNvSpPr/>
          <p:nvPr/>
        </p:nvSpPr>
        <p:spPr>
          <a:xfrm>
            <a:off x="2450575" y="3260330"/>
            <a:ext cx="1786500" cy="777600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Padawan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2" name="Google Shape;552;g8c9c043f2a_0_71"/>
          <p:cNvSpPr/>
          <p:nvPr/>
        </p:nvSpPr>
        <p:spPr>
          <a:xfrm>
            <a:off x="7615677" y="3260330"/>
            <a:ext cx="1786500" cy="777600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Maestro Jedi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53" name="Google Shape;553;g8c9c043f2a_0_71"/>
          <p:cNvCxnSpPr>
            <a:stCxn id="552" idx="1"/>
            <a:endCxn id="554" idx="3"/>
          </p:cNvCxnSpPr>
          <p:nvPr/>
        </p:nvCxnSpPr>
        <p:spPr>
          <a:xfrm flipH="1">
            <a:off x="6697677" y="3649130"/>
            <a:ext cx="918000" cy="5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5" name="Google Shape;555;g8c9c043f2a_0_71"/>
          <p:cNvSpPr txBox="1"/>
          <p:nvPr/>
        </p:nvSpPr>
        <p:spPr>
          <a:xfrm>
            <a:off x="5005633" y="4765250"/>
            <a:ext cx="199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latin typeface="Calibri"/>
                <a:ea typeface="Calibri"/>
                <a:cs typeface="Calibri"/>
                <a:sym typeface="Calibri"/>
              </a:rPr>
              <a:t>¿Cómo se lee?</a:t>
            </a:r>
            <a:endParaRPr/>
          </a:p>
        </p:txBody>
      </p:sp>
      <p:sp>
        <p:nvSpPr>
          <p:cNvPr id="556" name="Google Shape;556;g8c9c043f2a_0_71"/>
          <p:cNvSpPr txBox="1"/>
          <p:nvPr/>
        </p:nvSpPr>
        <p:spPr>
          <a:xfrm>
            <a:off x="2003325" y="5578037"/>
            <a:ext cx="7997400" cy="5232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Un padawan tiene al menos un maestro</a:t>
            </a:r>
            <a:endParaRPr i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g8c9c043f2a_0_71"/>
          <p:cNvSpPr/>
          <p:nvPr/>
        </p:nvSpPr>
        <p:spPr>
          <a:xfrm>
            <a:off x="5439265" y="3160325"/>
            <a:ext cx="1258500" cy="987600"/>
          </a:xfrm>
          <a:prstGeom prst="diamond">
            <a:avLst/>
          </a:prstGeom>
          <a:solidFill>
            <a:srgbClr val="F4B081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200">
                <a:latin typeface="Consolas"/>
                <a:ea typeface="Consolas"/>
                <a:cs typeface="Consolas"/>
                <a:sym typeface="Consolas"/>
              </a:rPr>
              <a:t>tiene</a:t>
            </a:r>
            <a:endParaRPr b="1"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57" name="Google Shape;557;g8c9c043f2a_0_71"/>
          <p:cNvCxnSpPr/>
          <p:nvPr/>
        </p:nvCxnSpPr>
        <p:spPr>
          <a:xfrm>
            <a:off x="4236955" y="3649186"/>
            <a:ext cx="1202400" cy="4800"/>
          </a:xfrm>
          <a:prstGeom prst="straightConnector1">
            <a:avLst/>
          </a:prstGeom>
          <a:noFill/>
          <a:ln cap="flat" cmpd="dbl" w="730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8c9c043f2a_0_8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Cardinalidades Avanzadas</a:t>
            </a:r>
            <a:endParaRPr/>
          </a:p>
        </p:txBody>
      </p:sp>
      <p:sp>
        <p:nvSpPr>
          <p:cNvPr id="563" name="Google Shape;563;g8c9c043f2a_0_84"/>
          <p:cNvSpPr/>
          <p:nvPr/>
        </p:nvSpPr>
        <p:spPr>
          <a:xfrm>
            <a:off x="2450575" y="3260330"/>
            <a:ext cx="1786500" cy="777600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Padawan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4" name="Google Shape;564;g8c9c043f2a_0_84"/>
          <p:cNvSpPr/>
          <p:nvPr/>
        </p:nvSpPr>
        <p:spPr>
          <a:xfrm>
            <a:off x="7615677" y="3260330"/>
            <a:ext cx="1786500" cy="777600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Maestro Jedi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65" name="Google Shape;565;g8c9c043f2a_0_84"/>
          <p:cNvCxnSpPr>
            <a:stCxn id="564" idx="1"/>
            <a:endCxn id="566" idx="3"/>
          </p:cNvCxnSpPr>
          <p:nvPr/>
        </p:nvCxnSpPr>
        <p:spPr>
          <a:xfrm flipH="1">
            <a:off x="6697677" y="3649130"/>
            <a:ext cx="918000" cy="5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7" name="Google Shape;567;g8c9c043f2a_0_84"/>
          <p:cNvSpPr txBox="1"/>
          <p:nvPr/>
        </p:nvSpPr>
        <p:spPr>
          <a:xfrm>
            <a:off x="5005633" y="4765250"/>
            <a:ext cx="199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latin typeface="Calibri"/>
                <a:ea typeface="Calibri"/>
                <a:cs typeface="Calibri"/>
                <a:sym typeface="Calibri"/>
              </a:rPr>
              <a:t>¿Cómo se lee?</a:t>
            </a:r>
            <a:endParaRPr/>
          </a:p>
        </p:txBody>
      </p:sp>
      <p:sp>
        <p:nvSpPr>
          <p:cNvPr id="568" name="Google Shape;568;g8c9c043f2a_0_84"/>
          <p:cNvSpPr txBox="1"/>
          <p:nvPr/>
        </p:nvSpPr>
        <p:spPr>
          <a:xfrm>
            <a:off x="2003325" y="5578037"/>
            <a:ext cx="7997400" cy="5232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Un padawan tiene solo un maestro</a:t>
            </a:r>
            <a:endParaRPr i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g8c9c043f2a_0_84"/>
          <p:cNvSpPr/>
          <p:nvPr/>
        </p:nvSpPr>
        <p:spPr>
          <a:xfrm>
            <a:off x="5439265" y="3160325"/>
            <a:ext cx="1258500" cy="987600"/>
          </a:xfrm>
          <a:prstGeom prst="diamond">
            <a:avLst/>
          </a:prstGeom>
          <a:solidFill>
            <a:srgbClr val="F4B081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200">
                <a:latin typeface="Consolas"/>
                <a:ea typeface="Consolas"/>
                <a:cs typeface="Consolas"/>
                <a:sym typeface="Consolas"/>
              </a:rPr>
              <a:t>tiene</a:t>
            </a:r>
            <a:endParaRPr b="1"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69" name="Google Shape;569;g8c9c043f2a_0_84"/>
          <p:cNvCxnSpPr/>
          <p:nvPr/>
        </p:nvCxnSpPr>
        <p:spPr>
          <a:xfrm>
            <a:off x="4236955" y="3649186"/>
            <a:ext cx="1202400" cy="4800"/>
          </a:xfrm>
          <a:prstGeom prst="straightConnector1">
            <a:avLst/>
          </a:prstGeom>
          <a:noFill/>
          <a:ln cap="flat" cmpd="dbl" w="635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Relación con Roles</a:t>
            </a:r>
            <a:endParaRPr/>
          </a:p>
        </p:txBody>
      </p:sp>
      <p:sp>
        <p:nvSpPr>
          <p:cNvPr id="575" name="Google Shape;575;p58"/>
          <p:cNvSpPr/>
          <p:nvPr/>
        </p:nvSpPr>
        <p:spPr>
          <a:xfrm>
            <a:off x="5102256" y="2595740"/>
            <a:ext cx="1786380" cy="77771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Jedi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6" name="Google Shape;576;p58"/>
          <p:cNvSpPr/>
          <p:nvPr/>
        </p:nvSpPr>
        <p:spPr>
          <a:xfrm>
            <a:off x="5161174" y="4574347"/>
            <a:ext cx="1668545" cy="987146"/>
          </a:xfrm>
          <a:prstGeom prst="diamond">
            <a:avLst/>
          </a:prstGeom>
          <a:solidFill>
            <a:srgbClr val="F4B081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200">
                <a:latin typeface="Consolas"/>
                <a:ea typeface="Consolas"/>
                <a:cs typeface="Consolas"/>
                <a:sym typeface="Consolas"/>
              </a:rPr>
              <a:t>es maestr@</a:t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77" name="Google Shape;577;p58"/>
          <p:cNvCxnSpPr>
            <a:endCxn id="576" idx="1"/>
          </p:cNvCxnSpPr>
          <p:nvPr/>
        </p:nvCxnSpPr>
        <p:spPr>
          <a:xfrm>
            <a:off x="5102374" y="3373520"/>
            <a:ext cx="58800" cy="169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8" name="Google Shape;578;p58"/>
          <p:cNvSpPr txBox="1"/>
          <p:nvPr/>
        </p:nvSpPr>
        <p:spPr>
          <a:xfrm>
            <a:off x="3902695" y="3968684"/>
            <a:ext cx="1071127" cy="36933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maestr@</a:t>
            </a:r>
            <a:endParaRPr/>
          </a:p>
        </p:txBody>
      </p:sp>
      <p:sp>
        <p:nvSpPr>
          <p:cNvPr id="579" name="Google Shape;579;p58"/>
          <p:cNvSpPr txBox="1"/>
          <p:nvPr/>
        </p:nvSpPr>
        <p:spPr>
          <a:xfrm>
            <a:off x="6925162" y="3966498"/>
            <a:ext cx="1071127" cy="36933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onsolas"/>
                <a:ea typeface="Consolas"/>
                <a:cs typeface="Consolas"/>
                <a:sym typeface="Consolas"/>
              </a:rPr>
              <a:t>padawan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80" name="Google Shape;580;p58"/>
          <p:cNvCxnSpPr>
            <a:stCxn id="576" idx="3"/>
          </p:cNvCxnSpPr>
          <p:nvPr/>
        </p:nvCxnSpPr>
        <p:spPr>
          <a:xfrm flipH="1" rot="10800000">
            <a:off x="6829719" y="3373520"/>
            <a:ext cx="58800" cy="1694400"/>
          </a:xfrm>
          <a:prstGeom prst="straightConnector1">
            <a:avLst/>
          </a:prstGeom>
          <a:noFill/>
          <a:ln cap="flat" cmpd="dbl" w="730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E–R: Jerarquías de clases</a:t>
            </a:r>
            <a:br>
              <a:rPr lang="es-CL"/>
            </a:br>
            <a:r>
              <a:rPr lang="es-CL"/>
              <a:t>	</a:t>
            </a:r>
            <a:r>
              <a:rPr i="1" lang="es-CL"/>
              <a:t>IsA</a:t>
            </a:r>
            <a:r>
              <a:rPr lang="es-CL"/>
              <a:t>: esUn(a) en ingles </a:t>
            </a:r>
            <a:endParaRPr/>
          </a:p>
        </p:txBody>
      </p:sp>
      <p:pic>
        <p:nvPicPr>
          <p:cNvPr id="586" name="Google Shape;5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9446" y="1872008"/>
            <a:ext cx="4340152" cy="431669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9"/>
          <p:cNvSpPr txBox="1"/>
          <p:nvPr/>
        </p:nvSpPr>
        <p:spPr>
          <a:xfrm>
            <a:off x="2203435" y="6022677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20"/>
              <a:buFont typeface="Calibri"/>
              <a:buNone/>
            </a:pPr>
            <a:r>
              <a:rPr lang="es-CL" sz="252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… los atributos </a:t>
            </a:r>
            <a:r>
              <a:rPr lang="es-CL" sz="25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origen</a:t>
            </a:r>
            <a:r>
              <a:rPr lang="es-CL" sz="252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CL" sz="25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</a:t>
            </a:r>
            <a:r>
              <a:rPr lang="es-CL" sz="252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s-CL" sz="25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 </a:t>
            </a:r>
            <a:endParaRPr/>
          </a:p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20"/>
              <a:buFont typeface="Calibri"/>
              <a:buNone/>
            </a:pPr>
            <a:r>
              <a:rPr b="1" i="1" lang="es-CL" sz="252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 heredan</a:t>
            </a:r>
            <a:r>
              <a:rPr b="1" lang="es-CL" sz="252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252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por </a:t>
            </a:r>
            <a:r>
              <a:rPr lang="es-CL" sz="25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Vino</a:t>
            </a:r>
            <a:r>
              <a:rPr lang="es-CL" sz="252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s-CL" sz="25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Cerveza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E–R: Jerarquías de clases</a:t>
            </a:r>
            <a:br>
              <a:rPr lang="es-CL"/>
            </a:br>
            <a:r>
              <a:rPr lang="es-CL"/>
              <a:t>	Superclases y subclases</a:t>
            </a:r>
            <a:endParaRPr/>
          </a:p>
        </p:txBody>
      </p:sp>
      <p:sp>
        <p:nvSpPr>
          <p:cNvPr id="593" name="Google Shape;593;p60"/>
          <p:cNvSpPr txBox="1"/>
          <p:nvPr/>
        </p:nvSpPr>
        <p:spPr>
          <a:xfrm>
            <a:off x="2203435" y="6022677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20"/>
              <a:buFont typeface="Calibri"/>
              <a:buNone/>
            </a:pPr>
            <a:r>
              <a:rPr lang="es-CL" sz="252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… </a:t>
            </a:r>
            <a:r>
              <a:rPr lang="es-CL" sz="25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Bebida</a:t>
            </a:r>
            <a:r>
              <a:rPr lang="es-CL" sz="252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es una </a:t>
            </a:r>
            <a:r>
              <a:rPr b="1" i="1" lang="es-CL" sz="252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superclase</a:t>
            </a:r>
            <a:endParaRPr b="1" i="1" sz="252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20"/>
              <a:buFont typeface="Calibri"/>
              <a:buNone/>
            </a:pPr>
            <a:r>
              <a:rPr lang="es-CL" sz="252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… </a:t>
            </a:r>
            <a:r>
              <a:rPr lang="es-CL" sz="25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Vino</a:t>
            </a:r>
            <a:r>
              <a:rPr lang="es-CL" sz="252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s-CL" sz="25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Cerveza</a:t>
            </a:r>
            <a:r>
              <a:rPr lang="es-CL" sz="252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son </a:t>
            </a:r>
            <a:r>
              <a:rPr b="1" i="1" lang="es-CL" sz="252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subclases</a:t>
            </a:r>
            <a:endParaRPr b="1" i="1" sz="252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" name="Google Shape;59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9446" y="1872008"/>
            <a:ext cx="4340152" cy="4316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1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Diagramas E/R – Entidades Débiles</a:t>
            </a:r>
            <a:endParaRPr/>
          </a:p>
        </p:txBody>
      </p:sp>
      <p:sp>
        <p:nvSpPr>
          <p:cNvPr id="600" name="Google Shape;600;p61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Hay entidades cuya existencia </a:t>
            </a:r>
            <a:r>
              <a:rPr b="1" lang="es-CL"/>
              <a:t>depende</a:t>
            </a:r>
            <a:r>
              <a:rPr lang="es-CL"/>
              <a:t> de la existencia de otras. Es decir, su llave depende de la llave de otra entidad.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210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¿Cómo modelar?</a:t>
            </a:r>
            <a:endParaRPr/>
          </a:p>
        </p:txBody>
      </p:sp>
      <p:pic>
        <p:nvPicPr>
          <p:cNvPr id="601" name="Google Shape;60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2191" y="3858222"/>
            <a:ext cx="5505873" cy="133037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1"/>
          <p:cNvSpPr/>
          <p:nvPr/>
        </p:nvSpPr>
        <p:spPr>
          <a:xfrm>
            <a:off x="6179129" y="4327814"/>
            <a:ext cx="544781" cy="543296"/>
          </a:xfrm>
          <a:prstGeom prst="mathMultiply">
            <a:avLst>
              <a:gd fmla="val 11399" name="adj1"/>
            </a:avLst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2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Diagramas E/R – Entidades Débiles</a:t>
            </a:r>
            <a:endParaRPr/>
          </a:p>
        </p:txBody>
      </p:sp>
      <p:sp>
        <p:nvSpPr>
          <p:cNvPr id="608" name="Google Shape;608;p62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49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900"/>
              <a:buChar char="●"/>
            </a:pPr>
            <a:r>
              <a:rPr lang="es-CL" sz="2400"/>
              <a:t>Hay entidades cuya existencia </a:t>
            </a:r>
            <a:r>
              <a:rPr b="1" lang="es-CL" sz="2400"/>
              <a:t>depende</a:t>
            </a:r>
            <a:r>
              <a:rPr lang="es-CL" sz="2400"/>
              <a:t> de la existencia de otras. Es decir, su llave depende de la llave de otra entidad.</a:t>
            </a:r>
            <a:endParaRPr sz="2400"/>
          </a:p>
          <a:p>
            <a:pPr indent="-2349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2100"/>
              </a:spcAft>
              <a:buClr>
                <a:schemeClr val="accent5"/>
              </a:buClr>
              <a:buSzPts val="2900"/>
              <a:buChar char="●"/>
            </a:pPr>
            <a:r>
              <a:rPr lang="es-CL" sz="2400"/>
              <a:t>¿Cómo modelar?</a:t>
            </a:r>
            <a:endParaRPr sz="2400"/>
          </a:p>
        </p:txBody>
      </p:sp>
      <p:pic>
        <p:nvPicPr>
          <p:cNvPr id="609" name="Google Shape;60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7410" y="3858221"/>
            <a:ext cx="6625876" cy="1631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" name="Google Shape;610;p62"/>
          <p:cNvCxnSpPr/>
          <p:nvPr/>
        </p:nvCxnSpPr>
        <p:spPr>
          <a:xfrm>
            <a:off x="5257800" y="4182836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108" y="3128119"/>
            <a:ext cx="7337475" cy="1806997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3"/>
          <p:cNvSpPr/>
          <p:nvPr/>
        </p:nvSpPr>
        <p:spPr>
          <a:xfrm>
            <a:off x="4508370" y="4975961"/>
            <a:ext cx="2781300" cy="560162"/>
          </a:xfrm>
          <a:prstGeom prst="wedgeRectCallout">
            <a:avLst>
              <a:gd fmla="val 39744" name="adj1"/>
              <a:gd fmla="val -95583" name="adj2"/>
            </a:avLst>
          </a:prstGeom>
          <a:solidFill>
            <a:srgbClr val="F6B26B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(1) Dependencia de llave</a:t>
            </a:r>
            <a:endParaRPr/>
          </a:p>
        </p:txBody>
      </p:sp>
      <p:sp>
        <p:nvSpPr>
          <p:cNvPr id="617" name="Google Shape;617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E–R: Entidades débiles</a:t>
            </a:r>
            <a:br>
              <a:rPr lang="es-CL"/>
            </a:br>
            <a:r>
              <a:rPr lang="es-CL"/>
              <a:t>	¿Cuándo se usan? </a:t>
            </a:r>
            <a:r>
              <a:rPr lang="es-CL">
                <a:solidFill>
                  <a:srgbClr val="548135"/>
                </a:solidFill>
              </a:rPr>
              <a:t>Tres características</a:t>
            </a:r>
            <a:endParaRPr/>
          </a:p>
        </p:txBody>
      </p:sp>
      <p:sp>
        <p:nvSpPr>
          <p:cNvPr id="618" name="Google Shape;618;p63"/>
          <p:cNvSpPr txBox="1"/>
          <p:nvPr/>
        </p:nvSpPr>
        <p:spPr>
          <a:xfrm>
            <a:off x="2209800" y="5769204"/>
            <a:ext cx="9597272" cy="860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Calibri"/>
              <a:buNone/>
            </a:pPr>
            <a:r>
              <a:rPr lang="es-CL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… entidades cuya llave dependa 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Calibri"/>
              <a:buNone/>
            </a:pPr>
            <a:r>
              <a:rPr lang="es-CL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 la llave de otra entidad</a:t>
            </a:r>
            <a:endParaRPr/>
          </a:p>
        </p:txBody>
      </p:sp>
      <p:sp>
        <p:nvSpPr>
          <p:cNvPr id="619" name="Google Shape;619;p63"/>
          <p:cNvSpPr/>
          <p:nvPr/>
        </p:nvSpPr>
        <p:spPr>
          <a:xfrm>
            <a:off x="3417077" y="1915862"/>
            <a:ext cx="2514600" cy="856107"/>
          </a:xfrm>
          <a:prstGeom prst="wedgeRectCallout">
            <a:avLst>
              <a:gd fmla="val 8677" name="adj1"/>
              <a:gd fmla="val 131162" name="adj2"/>
            </a:avLst>
          </a:prstGeom>
          <a:solidFill>
            <a:srgbClr val="F6B26B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(2) Varias (débiles) a una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(3) Participación total</a:t>
            </a:r>
            <a:endParaRPr/>
          </a:p>
        </p:txBody>
      </p:sp>
      <p:sp>
        <p:nvSpPr>
          <p:cNvPr id="620" name="Google Shape;620;p63"/>
          <p:cNvSpPr/>
          <p:nvPr/>
        </p:nvSpPr>
        <p:spPr>
          <a:xfrm>
            <a:off x="4508370" y="4974150"/>
            <a:ext cx="2781300" cy="560162"/>
          </a:xfrm>
          <a:prstGeom prst="wedgeRectCallout">
            <a:avLst>
              <a:gd fmla="val -49431" name="adj1"/>
              <a:gd fmla="val -107566" name="adj2"/>
            </a:avLst>
          </a:prstGeom>
          <a:solidFill>
            <a:srgbClr val="F6B26B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(1) Dependencia de llave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4"/>
          <p:cNvSpPr txBox="1"/>
          <p:nvPr>
            <p:ph type="title"/>
          </p:nvPr>
        </p:nvSpPr>
        <p:spPr>
          <a:xfrm>
            <a:off x="574400" y="2519600"/>
            <a:ext cx="11043300" cy="20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CL"/>
              <a:t>¿Para qué necesitamos E–R?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Sistemas Gestores de Bases de Datos (SGBD)</a:t>
            </a:r>
            <a:endParaRPr/>
          </a:p>
        </p:txBody>
      </p:sp>
      <p:sp>
        <p:nvSpPr>
          <p:cNvPr id="109" name="Google Shape;109;p6"/>
          <p:cNvSpPr txBox="1"/>
          <p:nvPr>
            <p:ph idx="1" type="body"/>
          </p:nvPr>
        </p:nvSpPr>
        <p:spPr>
          <a:xfrm>
            <a:off x="415600" y="2180200"/>
            <a:ext cx="11360700" cy="3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Software diseñado para colaborar en el diseño, mantenimiento, acceso y consistencia de los datos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Sin ellos, tendríamos que escribir software ad-hoc para cada colección de datos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Hacen que temas de escalabilidad y eficiencia sean transparentes al usuario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dailycow.com/wp-content/uploads/2014/05/professor-class-mayonaise-jar.jpg" id="630" name="Google Shape;63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381000"/>
            <a:ext cx="9144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6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¿Para qué necesitamos E–R?</a:t>
            </a:r>
            <a:endParaRPr/>
          </a:p>
        </p:txBody>
      </p:sp>
      <p:sp>
        <p:nvSpPr>
          <p:cNvPr id="636" name="Google Shape;636;p66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Modelar los requerimientos de un aplicación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</a:pPr>
            <a:r>
              <a:rPr lang="es-CL"/>
              <a:t>De una forma menos técnica que usar tablas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Evitar redundancia / lograr un modelo conciso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Documentar restricciones conceptuales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Evitar problemas (p.ej. con llaves)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CL"/>
              <a:t>Ejemplo:</a:t>
            </a:r>
            <a:br>
              <a:rPr lang="es-CL"/>
            </a:br>
            <a:r>
              <a:rPr lang="es-CL"/>
              <a:t>	Vino, Cerveza</a:t>
            </a:r>
            <a:endParaRPr/>
          </a:p>
        </p:txBody>
      </p:sp>
      <p:sp>
        <p:nvSpPr>
          <p:cNvPr id="642" name="Google Shape;642;p6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Modelando vinos y cervezas</a:t>
            </a:r>
            <a:endParaRPr/>
          </a:p>
        </p:txBody>
      </p:sp>
      <p:sp>
        <p:nvSpPr>
          <p:cNvPr id="648" name="Google Shape;648;p68"/>
          <p:cNvSpPr txBox="1"/>
          <p:nvPr/>
        </p:nvSpPr>
        <p:spPr>
          <a:xfrm>
            <a:off x="2442337" y="5181601"/>
            <a:ext cx="7367748" cy="1015663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000">
                <a:latin typeface="Calibri"/>
                <a:ea typeface="Calibri"/>
                <a:cs typeface="Calibri"/>
                <a:sym typeface="Calibri"/>
              </a:rPr>
              <a:t>Vendemos vinos y cervezas. Cada vino tiene año, tipo, grados y ciudad-origen. Cada cerveza tiene ciudad-origen, tipo, grados. Vinos y cervezas tienen un precio unitario y una cantidad “en stock” cada día</a:t>
            </a:r>
            <a:r>
              <a:rPr i="1"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i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Modelando vinos y cervezas</a:t>
            </a:r>
            <a:endParaRPr/>
          </a:p>
        </p:txBody>
      </p:sp>
      <p:pic>
        <p:nvPicPr>
          <p:cNvPr id="654" name="Google Shape;65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1" y="1524000"/>
            <a:ext cx="6633620" cy="3217166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9"/>
          <p:cNvSpPr txBox="1"/>
          <p:nvPr/>
        </p:nvSpPr>
        <p:spPr>
          <a:xfrm>
            <a:off x="2442337" y="5181601"/>
            <a:ext cx="7367748" cy="1015663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000">
                <a:latin typeface="Calibri"/>
                <a:ea typeface="Calibri"/>
                <a:cs typeface="Calibri"/>
                <a:sym typeface="Calibri"/>
              </a:rPr>
              <a:t>Vendemos vinos y cervezas. Cada vino tiene año, tipo, grados y ciudad-origen. Cada cerveza tiene ciudad-origen, tipo, grados. Vinos y cervezas tienen un precio unitario y una cantidad “en stock” cada día.</a:t>
            </a:r>
            <a:endParaRPr i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69"/>
          <p:cNvSpPr txBox="1"/>
          <p:nvPr/>
        </p:nvSpPr>
        <p:spPr>
          <a:xfrm>
            <a:off x="2209800" y="6065838"/>
            <a:ext cx="8229600" cy="1020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i="1" lang="es-CL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tenemos llaves …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Modelando vinos y cervezas</a:t>
            </a:r>
            <a:br>
              <a:rPr lang="es-CL"/>
            </a:br>
            <a:r>
              <a:rPr lang="es-CL"/>
              <a:t>	(con llaves)</a:t>
            </a:r>
            <a:endParaRPr/>
          </a:p>
        </p:txBody>
      </p:sp>
      <p:pic>
        <p:nvPicPr>
          <p:cNvPr id="662" name="Google Shape;66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1" y="1524000"/>
            <a:ext cx="6640146" cy="3225582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0"/>
          <p:cNvSpPr txBox="1"/>
          <p:nvPr/>
        </p:nvSpPr>
        <p:spPr>
          <a:xfrm>
            <a:off x="2209800" y="6065838"/>
            <a:ext cx="8229600" cy="1020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i="1" lang="es-CL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¿Repeticiones de atributos? […]</a:t>
            </a:r>
            <a:endParaRPr/>
          </a:p>
        </p:txBody>
      </p:sp>
      <p:sp>
        <p:nvSpPr>
          <p:cNvPr id="664" name="Google Shape;664;p70"/>
          <p:cNvSpPr txBox="1"/>
          <p:nvPr/>
        </p:nvSpPr>
        <p:spPr>
          <a:xfrm>
            <a:off x="2442337" y="5181601"/>
            <a:ext cx="7367748" cy="1015663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000">
                <a:latin typeface="Calibri"/>
                <a:ea typeface="Calibri"/>
                <a:cs typeface="Calibri"/>
                <a:sym typeface="Calibri"/>
              </a:rPr>
              <a:t>Vendemos vinos y cervezas. Cada vino tiene año, tipo, grados y ciudad-origen. Cada cerveza tiene ciudad-origen, tipo, grados. Vinos y cervezas tienen un precio unitario y una cantidad “en stock” cada día.</a:t>
            </a:r>
            <a:endParaRPr i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Modelando vinos y cervezas</a:t>
            </a:r>
            <a:br>
              <a:rPr lang="es-CL"/>
            </a:br>
            <a:r>
              <a:rPr lang="es-CL"/>
              <a:t>	(con jerarquía de clases)</a:t>
            </a:r>
            <a:endParaRPr/>
          </a:p>
        </p:txBody>
      </p:sp>
      <p:sp>
        <p:nvSpPr>
          <p:cNvPr id="670" name="Google Shape;670;p71"/>
          <p:cNvSpPr txBox="1"/>
          <p:nvPr/>
        </p:nvSpPr>
        <p:spPr>
          <a:xfrm>
            <a:off x="2209800" y="6065838"/>
            <a:ext cx="8229600" cy="1020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i="1" lang="es-CL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¿La llave del Stock? […]</a:t>
            </a:r>
            <a:endParaRPr/>
          </a:p>
        </p:txBody>
      </p:sp>
      <p:pic>
        <p:nvPicPr>
          <p:cNvPr id="671" name="Google Shape;67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4370" y="1818728"/>
            <a:ext cx="6069606" cy="3234833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1"/>
          <p:cNvSpPr txBox="1"/>
          <p:nvPr/>
        </p:nvSpPr>
        <p:spPr>
          <a:xfrm>
            <a:off x="2442337" y="5181601"/>
            <a:ext cx="7367748" cy="1015663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000">
                <a:latin typeface="Calibri"/>
                <a:ea typeface="Calibri"/>
                <a:cs typeface="Calibri"/>
                <a:sym typeface="Calibri"/>
              </a:rPr>
              <a:t>Vendemos vinos y cervezas. Cada vino tiene año, tipo, grados y ciudad-origen. Cada cerveza tiene ciudad-origen, tipo, grados. Vinos y cervezas tienen un precio unitario y una cantidad “en stock” cada día.</a:t>
            </a:r>
            <a:endParaRPr i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Modelando vinos y cervezas</a:t>
            </a:r>
            <a:br>
              <a:rPr lang="es-CL"/>
            </a:br>
            <a:r>
              <a:rPr lang="es-CL"/>
              <a:t>	(con entidades débiles)</a:t>
            </a:r>
            <a:endParaRPr/>
          </a:p>
        </p:txBody>
      </p:sp>
      <p:pic>
        <p:nvPicPr>
          <p:cNvPr id="678" name="Google Shape;67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3413" y="1760898"/>
            <a:ext cx="6082004" cy="3254023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2"/>
          <p:cNvSpPr txBox="1"/>
          <p:nvPr/>
        </p:nvSpPr>
        <p:spPr>
          <a:xfrm>
            <a:off x="2209800" y="6065838"/>
            <a:ext cx="8229600" cy="1020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i="1" lang="es-CL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¿Multiplicidades y otras restricciones? […]</a:t>
            </a:r>
            <a:endParaRPr/>
          </a:p>
        </p:txBody>
      </p:sp>
      <p:sp>
        <p:nvSpPr>
          <p:cNvPr id="680" name="Google Shape;680;p72"/>
          <p:cNvSpPr txBox="1"/>
          <p:nvPr/>
        </p:nvSpPr>
        <p:spPr>
          <a:xfrm>
            <a:off x="2442337" y="5181601"/>
            <a:ext cx="7367748" cy="1015663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000">
                <a:latin typeface="Calibri"/>
                <a:ea typeface="Calibri"/>
                <a:cs typeface="Calibri"/>
                <a:sym typeface="Calibri"/>
              </a:rPr>
              <a:t>Vendemos vinos y cervezas. Cada vino tiene año, tipo, grados y ciudad-origen. Cada cerveza tiene ciudad-origen, tipo, grados. Vinos y cervezas tienen un precio unitario y una cantidad “en stock” cada día.</a:t>
            </a:r>
            <a:endParaRPr i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Modelando vinos y cervezas</a:t>
            </a:r>
            <a:br>
              <a:rPr lang="es-CL"/>
            </a:br>
            <a:r>
              <a:rPr lang="es-CL"/>
              <a:t>	(con restricciones)</a:t>
            </a:r>
            <a:endParaRPr/>
          </a:p>
        </p:txBody>
      </p:sp>
      <p:pic>
        <p:nvPicPr>
          <p:cNvPr id="686" name="Google Shape;68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2337" y="1785600"/>
            <a:ext cx="6115214" cy="32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3"/>
          <p:cNvSpPr txBox="1"/>
          <p:nvPr/>
        </p:nvSpPr>
        <p:spPr>
          <a:xfrm>
            <a:off x="1828800" y="6065838"/>
            <a:ext cx="8610600" cy="1020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i="1" lang="es-CL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¿Pero cada </a:t>
            </a:r>
            <a:r>
              <a:rPr lang="es-CL" sz="280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Bebida</a:t>
            </a:r>
            <a:r>
              <a:rPr i="1" lang="es-CL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tiene que tener un valor de </a:t>
            </a:r>
            <a:r>
              <a:rPr lang="es-CL" sz="280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Stock</a:t>
            </a:r>
            <a:r>
              <a:rPr i="1" lang="es-CL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r>
              <a:rPr i="1" lang="es-CL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[…]</a:t>
            </a:r>
            <a:endParaRPr i="1" sz="2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73"/>
          <p:cNvSpPr txBox="1"/>
          <p:nvPr/>
        </p:nvSpPr>
        <p:spPr>
          <a:xfrm>
            <a:off x="2442337" y="5181601"/>
            <a:ext cx="7367748" cy="1015663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000">
                <a:latin typeface="Calibri"/>
                <a:ea typeface="Calibri"/>
                <a:cs typeface="Calibri"/>
                <a:sym typeface="Calibri"/>
              </a:rPr>
              <a:t>Vendemos vinos y cervezas. Cada vino tiene año, tipo, grados y ciudad-origen. Cada cerveza tiene ciudad-origen, tipo, grados. Vinos y cervezas tienen un precio unitario y una cantidad “en stock” cada día.</a:t>
            </a:r>
            <a:endParaRPr i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Modelando vinos y cervezas</a:t>
            </a:r>
            <a:br>
              <a:rPr lang="es-CL"/>
            </a:br>
            <a:r>
              <a:rPr lang="es-CL"/>
              <a:t>	(con restricciones)</a:t>
            </a:r>
            <a:endParaRPr/>
          </a:p>
        </p:txBody>
      </p:sp>
      <p:pic>
        <p:nvPicPr>
          <p:cNvPr id="694" name="Google Shape;69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1569" y="1790162"/>
            <a:ext cx="6121230" cy="329196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4"/>
          <p:cNvSpPr txBox="1"/>
          <p:nvPr/>
        </p:nvSpPr>
        <p:spPr>
          <a:xfrm>
            <a:off x="1828800" y="6065838"/>
            <a:ext cx="8610600" cy="1020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Calibri"/>
              <a:buNone/>
            </a:pPr>
            <a:r>
              <a:rPr i="1" lang="es-CL" sz="2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Listo.</a:t>
            </a:r>
            <a:endParaRPr/>
          </a:p>
        </p:txBody>
      </p:sp>
      <p:sp>
        <p:nvSpPr>
          <p:cNvPr id="696" name="Google Shape;696;p74"/>
          <p:cNvSpPr txBox="1"/>
          <p:nvPr/>
        </p:nvSpPr>
        <p:spPr>
          <a:xfrm>
            <a:off x="2442337" y="5181601"/>
            <a:ext cx="7367748" cy="1015663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000">
                <a:latin typeface="Calibri"/>
                <a:ea typeface="Calibri"/>
                <a:cs typeface="Calibri"/>
                <a:sym typeface="Calibri"/>
              </a:rPr>
              <a:t>Vendemos vinos y cervezas. Cada vino tiene año, tipo, grados y ciudad-origen. Cada cerveza tiene ciudad-origen, tipo, grados. Vinos y cervezas tienen un precio unitario y una cantidad “en stock” cada día.</a:t>
            </a:r>
            <a:endParaRPr i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¿Por qué necesitamos Sistemas de BD?</a:t>
            </a:r>
            <a:endParaRPr/>
          </a:p>
        </p:txBody>
      </p:sp>
      <p:pic>
        <p:nvPicPr>
          <p:cNvPr id="115" name="Google Shape;115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7288" y="2000150"/>
            <a:ext cx="3097500" cy="41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7"/>
          <p:cNvSpPr txBox="1"/>
          <p:nvPr/>
        </p:nvSpPr>
        <p:spPr>
          <a:xfrm>
            <a:off x="351751" y="2433486"/>
            <a:ext cx="376853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Datos no caben en memoria </a:t>
            </a:r>
            <a:endParaRPr>
              <a:solidFill>
                <a:schemeClr val="accent4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RAM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1011872" y="3651208"/>
            <a:ext cx="24482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Requieren acceso </a:t>
            </a:r>
            <a:endParaRPr>
              <a:solidFill>
                <a:schemeClr val="accent4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concurrente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422744" y="4868930"/>
            <a:ext cx="362657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Requieren ser consultados, </a:t>
            </a:r>
            <a:endParaRPr>
              <a:solidFill>
                <a:schemeClr val="accent4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agregados y analizados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8242170" y="2433485"/>
            <a:ext cx="309751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Es necesario mantener </a:t>
            </a:r>
            <a:endParaRPr>
              <a:solidFill>
                <a:schemeClr val="accent4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la consistencia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8356823" y="3651207"/>
            <a:ext cx="28682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Manejo transaccional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7911798" y="4868930"/>
            <a:ext cx="375827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Proveer niveles de permisos </a:t>
            </a:r>
            <a:endParaRPr>
              <a:solidFill>
                <a:schemeClr val="accent4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distintos para usuarios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Modelando vinos y cervezas</a:t>
            </a:r>
            <a:br>
              <a:rPr lang="es-CL"/>
            </a:br>
            <a:r>
              <a:rPr lang="es-CL"/>
              <a:t>	(pero …)</a:t>
            </a:r>
            <a:endParaRPr/>
          </a:p>
        </p:txBody>
      </p:sp>
      <p:pic>
        <p:nvPicPr>
          <p:cNvPr id="702" name="Google Shape;70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5269" y="1693251"/>
            <a:ext cx="6124467" cy="3299121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5"/>
          <p:cNvSpPr txBox="1"/>
          <p:nvPr/>
        </p:nvSpPr>
        <p:spPr>
          <a:xfrm>
            <a:off x="2209800" y="6065838"/>
            <a:ext cx="8229600" cy="1020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Calibri"/>
              <a:buNone/>
            </a:pPr>
            <a:r>
              <a:rPr i="1" lang="es-CL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¿Qué pasa sin fecha (si hay solo el stock actual)?</a:t>
            </a:r>
            <a:endParaRPr/>
          </a:p>
        </p:txBody>
      </p:sp>
      <p:sp>
        <p:nvSpPr>
          <p:cNvPr id="704" name="Google Shape;704;p75"/>
          <p:cNvSpPr txBox="1"/>
          <p:nvPr/>
        </p:nvSpPr>
        <p:spPr>
          <a:xfrm>
            <a:off x="2442337" y="5181601"/>
            <a:ext cx="7367748" cy="1015663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000">
                <a:latin typeface="Calibri"/>
                <a:ea typeface="Calibri"/>
                <a:cs typeface="Calibri"/>
                <a:sym typeface="Calibri"/>
              </a:rPr>
              <a:t>Vendemos vinos y cervezas. Cada vino tiene año, tipo, grados y ciudad-origen. Cada cerveza tiene ciudad-origen, tipo, grados. Vinos y cervezas tienen un precio unitario y una cantidad “en stock”</a:t>
            </a:r>
            <a:r>
              <a:rPr i="1"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0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actual</a:t>
            </a:r>
            <a:r>
              <a:rPr i="1"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i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75"/>
          <p:cNvSpPr/>
          <p:nvPr/>
        </p:nvSpPr>
        <p:spPr>
          <a:xfrm>
            <a:off x="8630316" y="2309019"/>
            <a:ext cx="1123285" cy="8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Modelando vinos y cervezas</a:t>
            </a:r>
            <a:br>
              <a:rPr lang="es-CL"/>
            </a:br>
            <a:r>
              <a:rPr lang="es-CL"/>
              <a:t>	(pero …)</a:t>
            </a:r>
            <a:endParaRPr/>
          </a:p>
        </p:txBody>
      </p:sp>
      <p:pic>
        <p:nvPicPr>
          <p:cNvPr id="711" name="Google Shape;71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1191" y="1779439"/>
            <a:ext cx="6124467" cy="3299121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76"/>
          <p:cNvSpPr txBox="1"/>
          <p:nvPr/>
        </p:nvSpPr>
        <p:spPr>
          <a:xfrm>
            <a:off x="2442337" y="5181601"/>
            <a:ext cx="7367748" cy="1015663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000">
                <a:latin typeface="Calibri"/>
                <a:ea typeface="Calibri"/>
                <a:cs typeface="Calibri"/>
                <a:sym typeface="Calibri"/>
              </a:rPr>
              <a:t>Vendemos vinos y cervezas. Cada vino tiene año, tipo, grados y ciudad-origen. Cada cerveza tiene ciudad-origen, tipo, grados. Vinos y cervezas tienen un precio unitario y una cantidad “en stock”</a:t>
            </a:r>
            <a:r>
              <a:rPr i="1"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0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actual</a:t>
            </a:r>
            <a:r>
              <a:rPr i="1"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i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76"/>
          <p:cNvSpPr/>
          <p:nvPr/>
        </p:nvSpPr>
        <p:spPr>
          <a:xfrm>
            <a:off x="8630316" y="2309019"/>
            <a:ext cx="1123285" cy="8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76"/>
          <p:cNvSpPr/>
          <p:nvPr/>
        </p:nvSpPr>
        <p:spPr>
          <a:xfrm>
            <a:off x="7669883" y="1233567"/>
            <a:ext cx="2781300" cy="560162"/>
          </a:xfrm>
          <a:prstGeom prst="wedgeRectCallout">
            <a:avLst>
              <a:gd fmla="val -50851" name="adj1"/>
              <a:gd fmla="val 157466" name="adj2"/>
            </a:avLst>
          </a:prstGeom>
          <a:solidFill>
            <a:srgbClr val="3C78D8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¡No hay una llave parcial!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Modelando vinos y cervezas</a:t>
            </a:r>
            <a:br>
              <a:rPr lang="es-CL"/>
            </a:br>
            <a:r>
              <a:rPr lang="es-CL"/>
              <a:t>	(ser más conciso)</a:t>
            </a:r>
            <a:endParaRPr/>
          </a:p>
        </p:txBody>
      </p:sp>
      <p:sp>
        <p:nvSpPr>
          <p:cNvPr id="720" name="Google Shape;720;p77"/>
          <p:cNvSpPr txBox="1"/>
          <p:nvPr/>
        </p:nvSpPr>
        <p:spPr>
          <a:xfrm>
            <a:off x="2442337" y="5181601"/>
            <a:ext cx="7367748" cy="1015663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000">
                <a:latin typeface="Calibri"/>
                <a:ea typeface="Calibri"/>
                <a:cs typeface="Calibri"/>
                <a:sym typeface="Calibri"/>
              </a:rPr>
              <a:t>Vendemos vinos y cervezas. Cada vino tiene año, tipo, grados y ciudad-origen. Cada cerveza tiene ciudad-origen, tipo, grados. Vinos y cervezas tienen un precio unitario y una cantidad “en stock”</a:t>
            </a:r>
            <a:r>
              <a:rPr i="1"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0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actual</a:t>
            </a:r>
            <a:r>
              <a:rPr i="1"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i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1" name="Google Shape;72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9796" y="1690688"/>
            <a:ext cx="4085222" cy="3299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8"/>
          <p:cNvSpPr txBox="1"/>
          <p:nvPr>
            <p:ph type="title"/>
          </p:nvPr>
        </p:nvSpPr>
        <p:spPr>
          <a:xfrm>
            <a:off x="574400" y="2519600"/>
            <a:ext cx="11043300" cy="20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CL"/>
              <a:t>¿Cómo pasar de E/R a Modelo Relacional?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9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Idea Ingenua</a:t>
            </a:r>
            <a:endParaRPr/>
          </a:p>
        </p:txBody>
      </p:sp>
      <p:sp>
        <p:nvSpPr>
          <p:cNvPr id="732" name="Google Shape;732;p79"/>
          <p:cNvSpPr/>
          <p:nvPr/>
        </p:nvSpPr>
        <p:spPr>
          <a:xfrm>
            <a:off x="4606362" y="1456242"/>
            <a:ext cx="1831731" cy="589936"/>
          </a:xfrm>
          <a:prstGeom prst="ellipse">
            <a:avLst/>
          </a:prstGeom>
          <a:solidFill>
            <a:srgbClr val="F7CAAC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preferencial</a:t>
            </a:r>
            <a:endParaRPr/>
          </a:p>
        </p:txBody>
      </p:sp>
      <p:sp>
        <p:nvSpPr>
          <p:cNvPr id="733" name="Google Shape;733;p79"/>
          <p:cNvSpPr/>
          <p:nvPr/>
        </p:nvSpPr>
        <p:spPr>
          <a:xfrm>
            <a:off x="2111316" y="2175563"/>
            <a:ext cx="1120877" cy="589936"/>
          </a:xfrm>
          <a:prstGeom prst="ellipse">
            <a:avLst/>
          </a:prstGeom>
          <a:solidFill>
            <a:srgbClr val="F7CAAC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u="sng">
                <a:latin typeface="Calibri"/>
                <a:ea typeface="Calibri"/>
                <a:cs typeface="Calibri"/>
                <a:sym typeface="Calibri"/>
              </a:rPr>
              <a:t>RUT</a:t>
            </a:r>
            <a:endParaRPr/>
          </a:p>
        </p:txBody>
      </p:sp>
      <p:sp>
        <p:nvSpPr>
          <p:cNvPr id="734" name="Google Shape;734;p79"/>
          <p:cNvSpPr/>
          <p:nvPr/>
        </p:nvSpPr>
        <p:spPr>
          <a:xfrm>
            <a:off x="4101999" y="2365780"/>
            <a:ext cx="1179870" cy="752168"/>
          </a:xfrm>
          <a:prstGeom prst="rect">
            <a:avLst/>
          </a:prstGeom>
          <a:solidFill>
            <a:srgbClr val="FEE599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79"/>
          <p:cNvSpPr txBox="1"/>
          <p:nvPr/>
        </p:nvSpPr>
        <p:spPr>
          <a:xfrm>
            <a:off x="4226394" y="2556152"/>
            <a:ext cx="8388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Cliente</a:t>
            </a:r>
            <a:endParaRPr/>
          </a:p>
        </p:txBody>
      </p:sp>
      <p:sp>
        <p:nvSpPr>
          <p:cNvPr id="736" name="Google Shape;736;p79"/>
          <p:cNvSpPr/>
          <p:nvPr/>
        </p:nvSpPr>
        <p:spPr>
          <a:xfrm>
            <a:off x="2925098" y="1465504"/>
            <a:ext cx="1401096" cy="589936"/>
          </a:xfrm>
          <a:prstGeom prst="ellipse">
            <a:avLst/>
          </a:prstGeom>
          <a:solidFill>
            <a:srgbClr val="F7CAAC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nombre</a:t>
            </a:r>
            <a:endParaRPr/>
          </a:p>
        </p:txBody>
      </p:sp>
      <p:cxnSp>
        <p:nvCxnSpPr>
          <p:cNvPr id="737" name="Google Shape;737;p79"/>
          <p:cNvCxnSpPr>
            <a:stCxn id="733" idx="6"/>
            <a:endCxn id="734" idx="1"/>
          </p:cNvCxnSpPr>
          <p:nvPr/>
        </p:nvCxnSpPr>
        <p:spPr>
          <a:xfrm>
            <a:off x="3232193" y="2470531"/>
            <a:ext cx="869700" cy="271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38" name="Google Shape;738;p79"/>
          <p:cNvCxnSpPr>
            <a:stCxn id="736" idx="5"/>
            <a:endCxn id="734" idx="0"/>
          </p:cNvCxnSpPr>
          <p:nvPr/>
        </p:nvCxnSpPr>
        <p:spPr>
          <a:xfrm>
            <a:off x="4121008" y="1969046"/>
            <a:ext cx="570900" cy="39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39" name="Google Shape;739;p79"/>
          <p:cNvCxnSpPr>
            <a:stCxn id="732" idx="4"/>
            <a:endCxn id="734" idx="0"/>
          </p:cNvCxnSpPr>
          <p:nvPr/>
        </p:nvCxnSpPr>
        <p:spPr>
          <a:xfrm flipH="1">
            <a:off x="4691828" y="2046178"/>
            <a:ext cx="830400" cy="319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0" name="Google Shape;740;p79"/>
          <p:cNvSpPr/>
          <p:nvPr/>
        </p:nvSpPr>
        <p:spPr>
          <a:xfrm rot="-5400000">
            <a:off x="5793969" y="5448328"/>
            <a:ext cx="717754" cy="575187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79"/>
          <p:cNvSpPr txBox="1"/>
          <p:nvPr/>
        </p:nvSpPr>
        <p:spPr>
          <a:xfrm>
            <a:off x="6018640" y="5571287"/>
            <a:ext cx="423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  <a:endParaRPr/>
          </a:p>
        </p:txBody>
      </p:sp>
      <p:sp>
        <p:nvSpPr>
          <p:cNvPr id="742" name="Google Shape;742;p79"/>
          <p:cNvSpPr/>
          <p:nvPr/>
        </p:nvSpPr>
        <p:spPr>
          <a:xfrm>
            <a:off x="4103120" y="5229603"/>
            <a:ext cx="1179870" cy="752168"/>
          </a:xfrm>
          <a:prstGeom prst="rect">
            <a:avLst/>
          </a:prstGeom>
          <a:solidFill>
            <a:srgbClr val="FEE599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Regular</a:t>
            </a:r>
            <a:endParaRPr/>
          </a:p>
        </p:txBody>
      </p:sp>
      <p:sp>
        <p:nvSpPr>
          <p:cNvPr id="743" name="Google Shape;743;p79"/>
          <p:cNvSpPr/>
          <p:nvPr/>
        </p:nvSpPr>
        <p:spPr>
          <a:xfrm>
            <a:off x="4101999" y="6068438"/>
            <a:ext cx="1179870" cy="752168"/>
          </a:xfrm>
          <a:prstGeom prst="rect">
            <a:avLst/>
          </a:prstGeom>
          <a:solidFill>
            <a:srgbClr val="FEE599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Conectada</a:t>
            </a:r>
            <a:endParaRPr/>
          </a:p>
        </p:txBody>
      </p:sp>
      <p:cxnSp>
        <p:nvCxnSpPr>
          <p:cNvPr id="744" name="Google Shape;744;p79"/>
          <p:cNvCxnSpPr>
            <a:stCxn id="740" idx="3"/>
            <a:endCxn id="745" idx="1"/>
          </p:cNvCxnSpPr>
          <p:nvPr/>
        </p:nvCxnSpPr>
        <p:spPr>
          <a:xfrm>
            <a:off x="6440439" y="5735921"/>
            <a:ext cx="1355100" cy="13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6" name="Google Shape;746;p79"/>
          <p:cNvCxnSpPr>
            <a:stCxn id="742" idx="3"/>
            <a:endCxn id="740" idx="0"/>
          </p:cNvCxnSpPr>
          <p:nvPr/>
        </p:nvCxnSpPr>
        <p:spPr>
          <a:xfrm>
            <a:off x="5282990" y="5605687"/>
            <a:ext cx="582300" cy="13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7" name="Google Shape;747;p79"/>
          <p:cNvCxnSpPr>
            <a:stCxn id="743" idx="3"/>
            <a:endCxn id="740" idx="0"/>
          </p:cNvCxnSpPr>
          <p:nvPr/>
        </p:nvCxnSpPr>
        <p:spPr>
          <a:xfrm flipH="1" rot="10800000">
            <a:off x="5281869" y="5735922"/>
            <a:ext cx="583500" cy="70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8" name="Google Shape;748;p79"/>
          <p:cNvSpPr/>
          <p:nvPr/>
        </p:nvSpPr>
        <p:spPr>
          <a:xfrm>
            <a:off x="7865807" y="1283109"/>
            <a:ext cx="1179870" cy="752168"/>
          </a:xfrm>
          <a:prstGeom prst="rect">
            <a:avLst/>
          </a:prstGeom>
          <a:solidFill>
            <a:srgbClr val="FEE599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Hotel</a:t>
            </a:r>
            <a:endParaRPr/>
          </a:p>
        </p:txBody>
      </p:sp>
      <p:sp>
        <p:nvSpPr>
          <p:cNvPr id="749" name="Google Shape;749;p79"/>
          <p:cNvSpPr/>
          <p:nvPr/>
        </p:nvSpPr>
        <p:spPr>
          <a:xfrm>
            <a:off x="6317227" y="459296"/>
            <a:ext cx="1401096" cy="589936"/>
          </a:xfrm>
          <a:prstGeom prst="ellipse">
            <a:avLst/>
          </a:prstGeom>
          <a:solidFill>
            <a:srgbClr val="F7CAAC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u="sng">
                <a:latin typeface="Calibri"/>
                <a:ea typeface="Calibri"/>
                <a:cs typeface="Calibri"/>
                <a:sym typeface="Calibri"/>
              </a:rPr>
              <a:t>nombre</a:t>
            </a:r>
            <a:endParaRPr/>
          </a:p>
        </p:txBody>
      </p:sp>
      <p:sp>
        <p:nvSpPr>
          <p:cNvPr id="750" name="Google Shape;750;p79"/>
          <p:cNvSpPr/>
          <p:nvPr/>
        </p:nvSpPr>
        <p:spPr>
          <a:xfrm>
            <a:off x="7880555" y="472995"/>
            <a:ext cx="1517792" cy="589936"/>
          </a:xfrm>
          <a:prstGeom prst="ellipse">
            <a:avLst/>
          </a:prstGeom>
          <a:solidFill>
            <a:srgbClr val="F7CAAC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u="sng">
                <a:latin typeface="Calibri"/>
                <a:ea typeface="Calibri"/>
                <a:cs typeface="Calibri"/>
                <a:sym typeface="Calibri"/>
              </a:rPr>
              <a:t>dirección</a:t>
            </a:r>
            <a:endParaRPr/>
          </a:p>
        </p:txBody>
      </p:sp>
      <p:sp>
        <p:nvSpPr>
          <p:cNvPr id="751" name="Google Shape;751;p79"/>
          <p:cNvSpPr/>
          <p:nvPr/>
        </p:nvSpPr>
        <p:spPr>
          <a:xfrm>
            <a:off x="9468458" y="472996"/>
            <a:ext cx="1401096" cy="589936"/>
          </a:xfrm>
          <a:prstGeom prst="ellipse">
            <a:avLst/>
          </a:prstGeom>
          <a:solidFill>
            <a:srgbClr val="F7CAAC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país</a:t>
            </a:r>
            <a:endParaRPr/>
          </a:p>
        </p:txBody>
      </p:sp>
      <p:sp>
        <p:nvSpPr>
          <p:cNvPr id="752" name="Google Shape;752;p79"/>
          <p:cNvSpPr/>
          <p:nvPr/>
        </p:nvSpPr>
        <p:spPr>
          <a:xfrm>
            <a:off x="9478284" y="1371601"/>
            <a:ext cx="1401096" cy="589936"/>
          </a:xfrm>
          <a:prstGeom prst="ellipse">
            <a:avLst/>
          </a:prstGeom>
          <a:solidFill>
            <a:srgbClr val="F7CAAC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ciudad</a:t>
            </a:r>
            <a:endParaRPr/>
          </a:p>
        </p:txBody>
      </p:sp>
      <p:cxnSp>
        <p:nvCxnSpPr>
          <p:cNvPr id="753" name="Google Shape;753;p79"/>
          <p:cNvCxnSpPr>
            <a:stCxn id="749" idx="5"/>
            <a:endCxn id="748" idx="0"/>
          </p:cNvCxnSpPr>
          <p:nvPr/>
        </p:nvCxnSpPr>
        <p:spPr>
          <a:xfrm>
            <a:off x="7513137" y="962838"/>
            <a:ext cx="942600" cy="32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4" name="Google Shape;754;p79"/>
          <p:cNvCxnSpPr>
            <a:stCxn id="750" idx="4"/>
            <a:endCxn id="748" idx="0"/>
          </p:cNvCxnSpPr>
          <p:nvPr/>
        </p:nvCxnSpPr>
        <p:spPr>
          <a:xfrm flipH="1">
            <a:off x="8455851" y="1062931"/>
            <a:ext cx="183600" cy="22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5" name="Google Shape;755;p79"/>
          <p:cNvCxnSpPr>
            <a:stCxn id="751" idx="3"/>
            <a:endCxn id="748" idx="0"/>
          </p:cNvCxnSpPr>
          <p:nvPr/>
        </p:nvCxnSpPr>
        <p:spPr>
          <a:xfrm flipH="1">
            <a:off x="8455644" y="976538"/>
            <a:ext cx="1218000" cy="30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6" name="Google Shape;756;p79"/>
          <p:cNvCxnSpPr>
            <a:stCxn id="752" idx="2"/>
            <a:endCxn id="748" idx="3"/>
          </p:cNvCxnSpPr>
          <p:nvPr/>
        </p:nvCxnSpPr>
        <p:spPr>
          <a:xfrm rot="10800000">
            <a:off x="9045684" y="1659069"/>
            <a:ext cx="432600" cy="7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5" name="Google Shape;745;p79"/>
          <p:cNvSpPr/>
          <p:nvPr/>
        </p:nvSpPr>
        <p:spPr>
          <a:xfrm>
            <a:off x="7795557" y="5372889"/>
            <a:ext cx="1398381" cy="752168"/>
          </a:xfrm>
          <a:prstGeom prst="rect">
            <a:avLst/>
          </a:prstGeom>
          <a:solidFill>
            <a:srgbClr val="FEE599"/>
          </a:solidFill>
          <a:ln cap="flat" cmpd="dbl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Habitación</a:t>
            </a:r>
            <a:endParaRPr/>
          </a:p>
        </p:txBody>
      </p:sp>
      <p:sp>
        <p:nvSpPr>
          <p:cNvPr id="757" name="Google Shape;757;p79"/>
          <p:cNvSpPr/>
          <p:nvPr/>
        </p:nvSpPr>
        <p:spPr>
          <a:xfrm rot="-2800467">
            <a:off x="8128085" y="2990369"/>
            <a:ext cx="707750" cy="700275"/>
          </a:xfrm>
          <a:prstGeom prst="rect">
            <a:avLst/>
          </a:prstGeom>
          <a:solidFill>
            <a:srgbClr val="C4E0B2"/>
          </a:solidFill>
          <a:ln cap="sq" cmpd="dbl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79"/>
          <p:cNvSpPr txBox="1"/>
          <p:nvPr/>
        </p:nvSpPr>
        <p:spPr>
          <a:xfrm>
            <a:off x="8166401" y="3141090"/>
            <a:ext cx="6671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endParaRPr/>
          </a:p>
        </p:txBody>
      </p:sp>
      <p:cxnSp>
        <p:nvCxnSpPr>
          <p:cNvPr id="759" name="Google Shape;759;p79"/>
          <p:cNvCxnSpPr>
            <a:endCxn id="748" idx="2"/>
          </p:cNvCxnSpPr>
          <p:nvPr/>
        </p:nvCxnSpPr>
        <p:spPr>
          <a:xfrm rot="10800000">
            <a:off x="8455742" y="2035277"/>
            <a:ext cx="0" cy="815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0" name="Google Shape;760;p79"/>
          <p:cNvSpPr/>
          <p:nvPr/>
        </p:nvSpPr>
        <p:spPr>
          <a:xfrm>
            <a:off x="9998896" y="4403188"/>
            <a:ext cx="1401096" cy="589936"/>
          </a:xfrm>
          <a:prstGeom prst="ellipse">
            <a:avLst/>
          </a:prstGeom>
          <a:solidFill>
            <a:srgbClr val="F7CAAC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n° hab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79"/>
          <p:cNvSpPr/>
          <p:nvPr/>
        </p:nvSpPr>
        <p:spPr>
          <a:xfrm>
            <a:off x="9998896" y="5830089"/>
            <a:ext cx="1401096" cy="589936"/>
          </a:xfrm>
          <a:prstGeom prst="ellipse">
            <a:avLst/>
          </a:prstGeom>
          <a:solidFill>
            <a:srgbClr val="F7CAAC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camas</a:t>
            </a:r>
            <a:endParaRPr/>
          </a:p>
        </p:txBody>
      </p:sp>
      <p:cxnSp>
        <p:nvCxnSpPr>
          <p:cNvPr id="762" name="Google Shape;762;p79"/>
          <p:cNvCxnSpPr/>
          <p:nvPr/>
        </p:nvCxnSpPr>
        <p:spPr>
          <a:xfrm>
            <a:off x="10359005" y="4828389"/>
            <a:ext cx="710374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63" name="Google Shape;763;p79"/>
          <p:cNvSpPr/>
          <p:nvPr/>
        </p:nvSpPr>
        <p:spPr>
          <a:xfrm rot="-2800467">
            <a:off x="5802942" y="3355949"/>
            <a:ext cx="707750" cy="700275"/>
          </a:xfrm>
          <a:prstGeom prst="rect">
            <a:avLst/>
          </a:prstGeom>
          <a:solidFill>
            <a:srgbClr val="C4E0B2"/>
          </a:solidFill>
          <a:ln cap="sq" cmpd="dbl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79"/>
          <p:cNvSpPr txBox="1"/>
          <p:nvPr/>
        </p:nvSpPr>
        <p:spPr>
          <a:xfrm>
            <a:off x="5721373" y="3526187"/>
            <a:ext cx="8012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latin typeface="Calibri"/>
                <a:ea typeface="Calibri"/>
                <a:cs typeface="Calibri"/>
                <a:sym typeface="Calibri"/>
              </a:rPr>
              <a:t>reserva</a:t>
            </a:r>
            <a:endParaRPr/>
          </a:p>
        </p:txBody>
      </p:sp>
      <p:sp>
        <p:nvSpPr>
          <p:cNvPr id="765" name="Google Shape;765;p79"/>
          <p:cNvSpPr/>
          <p:nvPr/>
        </p:nvSpPr>
        <p:spPr>
          <a:xfrm>
            <a:off x="6268712" y="2574418"/>
            <a:ext cx="1125791" cy="589936"/>
          </a:xfrm>
          <a:prstGeom prst="ellipse">
            <a:avLst/>
          </a:prstGeom>
          <a:solidFill>
            <a:srgbClr val="F7CAAC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pago</a:t>
            </a:r>
            <a:endParaRPr/>
          </a:p>
        </p:txBody>
      </p:sp>
      <p:cxnSp>
        <p:nvCxnSpPr>
          <p:cNvPr id="766" name="Google Shape;766;p79"/>
          <p:cNvCxnSpPr>
            <a:stCxn id="765" idx="4"/>
            <a:endCxn id="763" idx="3"/>
          </p:cNvCxnSpPr>
          <p:nvPr/>
        </p:nvCxnSpPr>
        <p:spPr>
          <a:xfrm flipH="1">
            <a:off x="6399608" y="3164354"/>
            <a:ext cx="432000" cy="28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7" name="Google Shape;767;p79"/>
          <p:cNvCxnSpPr>
            <a:stCxn id="763" idx="0"/>
            <a:endCxn id="734" idx="3"/>
          </p:cNvCxnSpPr>
          <p:nvPr/>
        </p:nvCxnSpPr>
        <p:spPr>
          <a:xfrm rot="10800000">
            <a:off x="5282004" y="2741942"/>
            <a:ext cx="620100" cy="72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8" name="Google Shape;768;p79"/>
          <p:cNvCxnSpPr>
            <a:stCxn id="760" idx="2"/>
            <a:endCxn id="745" idx="3"/>
          </p:cNvCxnSpPr>
          <p:nvPr/>
        </p:nvCxnSpPr>
        <p:spPr>
          <a:xfrm flipH="1">
            <a:off x="9193996" y="4698156"/>
            <a:ext cx="804900" cy="1050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9" name="Google Shape;769;p79"/>
          <p:cNvCxnSpPr>
            <a:stCxn id="761" idx="1"/>
            <a:endCxn id="745" idx="3"/>
          </p:cNvCxnSpPr>
          <p:nvPr/>
        </p:nvCxnSpPr>
        <p:spPr>
          <a:xfrm rot="10800000">
            <a:off x="9193982" y="5749083"/>
            <a:ext cx="1010100" cy="16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0" name="Google Shape;770;p79"/>
          <p:cNvSpPr/>
          <p:nvPr/>
        </p:nvSpPr>
        <p:spPr>
          <a:xfrm>
            <a:off x="2458606" y="3569752"/>
            <a:ext cx="1179870" cy="752168"/>
          </a:xfrm>
          <a:prstGeom prst="rect">
            <a:avLst/>
          </a:prstGeom>
          <a:solidFill>
            <a:srgbClr val="FEE599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Reserva</a:t>
            </a:r>
            <a:endParaRPr/>
          </a:p>
        </p:txBody>
      </p:sp>
      <p:cxnSp>
        <p:nvCxnSpPr>
          <p:cNvPr id="771" name="Google Shape;771;p79"/>
          <p:cNvCxnSpPr>
            <a:stCxn id="745" idx="0"/>
            <a:endCxn id="763" idx="2"/>
          </p:cNvCxnSpPr>
          <p:nvPr/>
        </p:nvCxnSpPr>
        <p:spPr>
          <a:xfrm rot="10800000">
            <a:off x="6411548" y="3946389"/>
            <a:ext cx="2083200" cy="142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2" name="Google Shape;772;p79"/>
          <p:cNvSpPr/>
          <p:nvPr/>
        </p:nvSpPr>
        <p:spPr>
          <a:xfrm>
            <a:off x="516194" y="4266537"/>
            <a:ext cx="1120877" cy="589936"/>
          </a:xfrm>
          <a:prstGeom prst="ellipse">
            <a:avLst/>
          </a:prstGeom>
          <a:solidFill>
            <a:srgbClr val="F7CAAC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u="sng">
                <a:latin typeface="Calibri"/>
                <a:ea typeface="Calibri"/>
                <a:cs typeface="Calibri"/>
                <a:sym typeface="Calibri"/>
              </a:rPr>
              <a:t>N°</a:t>
            </a:r>
            <a:endParaRPr sz="18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79"/>
          <p:cNvSpPr/>
          <p:nvPr/>
        </p:nvSpPr>
        <p:spPr>
          <a:xfrm>
            <a:off x="516194" y="3368534"/>
            <a:ext cx="1120877" cy="589936"/>
          </a:xfrm>
          <a:prstGeom prst="ellipse">
            <a:avLst/>
          </a:prstGeom>
          <a:solidFill>
            <a:srgbClr val="F7CAAC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inicio</a:t>
            </a:r>
            <a:endParaRPr/>
          </a:p>
        </p:txBody>
      </p:sp>
      <p:sp>
        <p:nvSpPr>
          <p:cNvPr id="774" name="Google Shape;774;p79"/>
          <p:cNvSpPr/>
          <p:nvPr/>
        </p:nvSpPr>
        <p:spPr>
          <a:xfrm>
            <a:off x="516193" y="2470531"/>
            <a:ext cx="1120877" cy="589936"/>
          </a:xfrm>
          <a:prstGeom prst="ellipse">
            <a:avLst/>
          </a:prstGeom>
          <a:solidFill>
            <a:srgbClr val="F7CAAC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fin</a:t>
            </a:r>
            <a:endParaRPr/>
          </a:p>
        </p:txBody>
      </p:sp>
      <p:cxnSp>
        <p:nvCxnSpPr>
          <p:cNvPr id="775" name="Google Shape;775;p79"/>
          <p:cNvCxnSpPr>
            <a:stCxn id="770" idx="1"/>
            <a:endCxn id="774" idx="5"/>
          </p:cNvCxnSpPr>
          <p:nvPr/>
        </p:nvCxnSpPr>
        <p:spPr>
          <a:xfrm rot="10800000">
            <a:off x="1472806" y="2974136"/>
            <a:ext cx="985800" cy="97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76" name="Google Shape;776;p79"/>
          <p:cNvCxnSpPr>
            <a:stCxn id="770" idx="1"/>
            <a:endCxn id="773" idx="6"/>
          </p:cNvCxnSpPr>
          <p:nvPr/>
        </p:nvCxnSpPr>
        <p:spPr>
          <a:xfrm rot="10800000">
            <a:off x="1637206" y="3663536"/>
            <a:ext cx="821400" cy="28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77" name="Google Shape;777;p79"/>
          <p:cNvCxnSpPr>
            <a:stCxn id="770" idx="1"/>
            <a:endCxn id="772" idx="7"/>
          </p:cNvCxnSpPr>
          <p:nvPr/>
        </p:nvCxnSpPr>
        <p:spPr>
          <a:xfrm flipH="1">
            <a:off x="1472806" y="3945836"/>
            <a:ext cx="985800" cy="407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8" name="Google Shape;778;p79"/>
          <p:cNvSpPr/>
          <p:nvPr/>
        </p:nvSpPr>
        <p:spPr>
          <a:xfrm>
            <a:off x="4101999" y="4373562"/>
            <a:ext cx="1179870" cy="752168"/>
          </a:xfrm>
          <a:prstGeom prst="rect">
            <a:avLst/>
          </a:prstGeom>
          <a:solidFill>
            <a:srgbClr val="FEE599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Suite</a:t>
            </a:r>
            <a:endParaRPr/>
          </a:p>
        </p:txBody>
      </p:sp>
      <p:cxnSp>
        <p:nvCxnSpPr>
          <p:cNvPr id="779" name="Google Shape;779;p79"/>
          <p:cNvCxnSpPr>
            <a:stCxn id="778" idx="3"/>
            <a:endCxn id="740" idx="0"/>
          </p:cNvCxnSpPr>
          <p:nvPr/>
        </p:nvCxnSpPr>
        <p:spPr>
          <a:xfrm>
            <a:off x="5281869" y="4749646"/>
            <a:ext cx="583500" cy="98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0" name="Google Shape;780;p79"/>
          <p:cNvSpPr/>
          <p:nvPr/>
        </p:nvSpPr>
        <p:spPr>
          <a:xfrm rot="-2800467">
            <a:off x="2046191" y="5879845"/>
            <a:ext cx="707750" cy="700275"/>
          </a:xfrm>
          <a:prstGeom prst="rect">
            <a:avLst/>
          </a:prstGeom>
          <a:solidFill>
            <a:srgbClr val="C4E0B2"/>
          </a:solidFill>
          <a:ln cap="sq" cmpd="dbl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79"/>
          <p:cNvSpPr txBox="1"/>
          <p:nvPr/>
        </p:nvSpPr>
        <p:spPr>
          <a:xfrm>
            <a:off x="1944378" y="6081197"/>
            <a:ext cx="93846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>
                <a:latin typeface="Calibri"/>
                <a:ea typeface="Calibri"/>
                <a:cs typeface="Calibri"/>
                <a:sym typeface="Calibri"/>
              </a:rPr>
              <a:t>conecta con</a:t>
            </a:r>
            <a:endParaRPr/>
          </a:p>
        </p:txBody>
      </p:sp>
      <p:cxnSp>
        <p:nvCxnSpPr>
          <p:cNvPr id="782" name="Google Shape;782;p79"/>
          <p:cNvCxnSpPr>
            <a:stCxn id="743" idx="1"/>
            <a:endCxn id="780" idx="2"/>
          </p:cNvCxnSpPr>
          <p:nvPr/>
        </p:nvCxnSpPr>
        <p:spPr>
          <a:xfrm flipH="1">
            <a:off x="2654799" y="6444522"/>
            <a:ext cx="1447200" cy="2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83" name="Google Shape;783;p79"/>
          <p:cNvCxnSpPr>
            <a:stCxn id="743" idx="1"/>
            <a:endCxn id="780" idx="3"/>
          </p:cNvCxnSpPr>
          <p:nvPr/>
        </p:nvCxnSpPr>
        <p:spPr>
          <a:xfrm rot="10800000">
            <a:off x="2642799" y="5972622"/>
            <a:ext cx="1459200" cy="471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84" name="Google Shape;784;p79"/>
          <p:cNvCxnSpPr>
            <a:stCxn id="745" idx="0"/>
          </p:cNvCxnSpPr>
          <p:nvPr/>
        </p:nvCxnSpPr>
        <p:spPr>
          <a:xfrm rot="10800000">
            <a:off x="8494748" y="3838089"/>
            <a:ext cx="0" cy="1534800"/>
          </a:xfrm>
          <a:prstGeom prst="straightConnector1">
            <a:avLst/>
          </a:prstGeom>
          <a:noFill/>
          <a:ln cap="flat" cmpd="dbl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85" name="Google Shape;785;p79"/>
          <p:cNvCxnSpPr>
            <a:stCxn id="770" idx="3"/>
            <a:endCxn id="763" idx="1"/>
          </p:cNvCxnSpPr>
          <p:nvPr/>
        </p:nvCxnSpPr>
        <p:spPr>
          <a:xfrm>
            <a:off x="3638476" y="3945836"/>
            <a:ext cx="2275500" cy="17700"/>
          </a:xfrm>
          <a:prstGeom prst="straightConnector1">
            <a:avLst/>
          </a:prstGeom>
          <a:noFill/>
          <a:ln cap="flat" cmpd="dbl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0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Idea Ingenua</a:t>
            </a:r>
            <a:endParaRPr/>
          </a:p>
        </p:txBody>
      </p:sp>
      <p:sp>
        <p:nvSpPr>
          <p:cNvPr id="791" name="Google Shape;791;p80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4000"/>
              <a:buNone/>
            </a:pPr>
            <a:r>
              <a:rPr lang="es-CL" sz="4000"/>
              <a:t>Traducir cada Entidad y cada Relación a una Tabla, con sus correspondientes atributos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Idea Ingenua</a:t>
            </a:r>
            <a:endParaRPr/>
          </a:p>
        </p:txBody>
      </p:sp>
      <p:pic>
        <p:nvPicPr>
          <p:cNvPr id="797" name="Google Shape;79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703" y="237467"/>
            <a:ext cx="10900593" cy="6383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2"/>
          <p:cNvSpPr/>
          <p:nvPr/>
        </p:nvSpPr>
        <p:spPr>
          <a:xfrm>
            <a:off x="498991" y="4926653"/>
            <a:ext cx="11255479" cy="155864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82"/>
          <p:cNvSpPr txBox="1"/>
          <p:nvPr/>
        </p:nvSpPr>
        <p:spPr>
          <a:xfrm>
            <a:off x="530948" y="4953264"/>
            <a:ext cx="11208773" cy="1904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-CL" sz="2300">
                <a:latin typeface="Ubuntu"/>
                <a:ea typeface="Ubuntu"/>
                <a:cs typeface="Ubuntu"/>
                <a:sym typeface="Ubuntu"/>
              </a:rPr>
              <a:t>Tiene</a:t>
            </a:r>
            <a:r>
              <a:rPr lang="es-CL" sz="23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nombre_hotel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dirección_hotel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número_habitación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)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-CL" sz="2300">
                <a:latin typeface="Ubuntu"/>
                <a:ea typeface="Ubuntu"/>
                <a:cs typeface="Ubuntu"/>
                <a:sym typeface="Ubuntu"/>
              </a:rPr>
              <a:t>Reservar</a:t>
            </a:r>
            <a:r>
              <a:rPr lang="es-CL" sz="23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num_reserva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RUT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nombre_hotel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dir_hotel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num_hab, pago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)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-CL" sz="2300">
                <a:latin typeface="Ubuntu"/>
                <a:ea typeface="Ubuntu"/>
                <a:cs typeface="Ubuntu"/>
                <a:sym typeface="Ubuntu"/>
              </a:rPr>
              <a:t>Conectada</a:t>
            </a:r>
            <a:r>
              <a:rPr lang="es-CL" sz="2300">
                <a:latin typeface="Ubuntu"/>
                <a:ea typeface="Ubuntu"/>
                <a:cs typeface="Ubuntu"/>
                <a:sym typeface="Ubuntu"/>
              </a:rPr>
              <a:t> (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nombre_h1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dir_h1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num_hab1, nombre_h2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dir_h2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num_hab2</a:t>
            </a:r>
            <a:r>
              <a:rPr lang="es-CL" sz="2300">
                <a:latin typeface="Ubuntu"/>
                <a:ea typeface="Ubuntu"/>
                <a:cs typeface="Ubuntu"/>
                <a:sym typeface="Ubuntu"/>
              </a:rPr>
              <a:t>)</a:t>
            </a:r>
            <a:endParaRPr b="1" sz="2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4" name="Google Shape;804;p82"/>
          <p:cNvSpPr/>
          <p:nvPr/>
        </p:nvSpPr>
        <p:spPr>
          <a:xfrm>
            <a:off x="516201" y="1631696"/>
            <a:ext cx="11238269" cy="3294267"/>
          </a:xfrm>
          <a:prstGeom prst="rect">
            <a:avLst/>
          </a:prstGeom>
          <a:gradFill>
            <a:gsLst>
              <a:gs pos="0">
                <a:srgbClr val="98C2F5"/>
              </a:gs>
              <a:gs pos="50000">
                <a:srgbClr val="DFEBFB"/>
              </a:gs>
              <a:gs pos="100000">
                <a:srgbClr val="DFEBFB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82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Idea Ingenua</a:t>
            </a:r>
            <a:endParaRPr/>
          </a:p>
        </p:txBody>
      </p:sp>
      <p:sp>
        <p:nvSpPr>
          <p:cNvPr id="806" name="Google Shape;806;p82"/>
          <p:cNvSpPr txBox="1"/>
          <p:nvPr>
            <p:ph idx="1" type="body"/>
          </p:nvPr>
        </p:nvSpPr>
        <p:spPr>
          <a:xfrm>
            <a:off x="415600" y="1631699"/>
            <a:ext cx="11360700" cy="44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s-CL">
                <a:solidFill>
                  <a:srgbClr val="000000"/>
                </a:solidFill>
              </a:rPr>
              <a:t>Hotel</a:t>
            </a:r>
            <a:r>
              <a:rPr lang="es-CL">
                <a:solidFill>
                  <a:srgbClr val="000000"/>
                </a:solidFill>
              </a:rPr>
              <a:t> </a:t>
            </a:r>
            <a:r>
              <a:rPr i="1" lang="es-CL">
                <a:solidFill>
                  <a:srgbClr val="000000"/>
                </a:solidFill>
              </a:rPr>
              <a:t>(</a:t>
            </a:r>
            <a:r>
              <a:rPr i="1" lang="es-CL" u="sng">
                <a:solidFill>
                  <a:srgbClr val="000000"/>
                </a:solidFill>
              </a:rPr>
              <a:t>nombre</a:t>
            </a:r>
            <a:r>
              <a:rPr i="1" lang="es-CL">
                <a:solidFill>
                  <a:srgbClr val="000000"/>
                </a:solidFill>
              </a:rPr>
              <a:t>, </a:t>
            </a:r>
            <a:r>
              <a:rPr i="1" lang="es-CL" u="sng">
                <a:solidFill>
                  <a:srgbClr val="000000"/>
                </a:solidFill>
              </a:rPr>
              <a:t>dirección</a:t>
            </a:r>
            <a:r>
              <a:rPr i="1" lang="es-CL">
                <a:solidFill>
                  <a:srgbClr val="000000"/>
                </a:solidFill>
              </a:rPr>
              <a:t>, país, ciudad)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s-CL">
                <a:solidFill>
                  <a:srgbClr val="000000"/>
                </a:solidFill>
              </a:rPr>
              <a:t>Habitación</a:t>
            </a:r>
            <a:r>
              <a:rPr lang="es-CL">
                <a:solidFill>
                  <a:srgbClr val="000000"/>
                </a:solidFill>
              </a:rPr>
              <a:t> </a:t>
            </a:r>
            <a:r>
              <a:rPr i="1" lang="es-CL">
                <a:solidFill>
                  <a:srgbClr val="000000"/>
                </a:solidFill>
              </a:rPr>
              <a:t>(</a:t>
            </a:r>
            <a:r>
              <a:rPr i="1" lang="es-CL" u="sng">
                <a:solidFill>
                  <a:srgbClr val="000000"/>
                </a:solidFill>
              </a:rPr>
              <a:t>nombre_hotel</a:t>
            </a:r>
            <a:r>
              <a:rPr i="1" lang="es-CL">
                <a:solidFill>
                  <a:srgbClr val="000000"/>
                </a:solidFill>
              </a:rPr>
              <a:t>, </a:t>
            </a:r>
            <a:r>
              <a:rPr i="1" lang="es-CL" u="sng">
                <a:solidFill>
                  <a:srgbClr val="000000"/>
                </a:solidFill>
              </a:rPr>
              <a:t>dirección_hotel</a:t>
            </a:r>
            <a:r>
              <a:rPr i="1" lang="es-CL">
                <a:solidFill>
                  <a:srgbClr val="000000"/>
                </a:solidFill>
              </a:rPr>
              <a:t>, </a:t>
            </a:r>
            <a:r>
              <a:rPr i="1" lang="es-CL" u="sng">
                <a:solidFill>
                  <a:srgbClr val="000000"/>
                </a:solidFill>
              </a:rPr>
              <a:t>número</a:t>
            </a:r>
            <a:r>
              <a:rPr i="1" lang="es-CL">
                <a:solidFill>
                  <a:srgbClr val="000000"/>
                </a:solidFill>
              </a:rPr>
              <a:t>, camas)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s-CL">
                <a:solidFill>
                  <a:srgbClr val="000000"/>
                </a:solidFill>
              </a:rPr>
              <a:t>Suite</a:t>
            </a:r>
            <a:r>
              <a:rPr lang="es-CL">
                <a:solidFill>
                  <a:srgbClr val="000000"/>
                </a:solidFill>
              </a:rPr>
              <a:t> </a:t>
            </a:r>
            <a:r>
              <a:rPr i="1" lang="es-CL">
                <a:solidFill>
                  <a:srgbClr val="000000"/>
                </a:solidFill>
              </a:rPr>
              <a:t>(</a:t>
            </a:r>
            <a:r>
              <a:rPr i="1" lang="es-CL" u="sng">
                <a:solidFill>
                  <a:srgbClr val="000000"/>
                </a:solidFill>
              </a:rPr>
              <a:t>nombre_hotel</a:t>
            </a:r>
            <a:r>
              <a:rPr i="1" lang="es-CL">
                <a:solidFill>
                  <a:srgbClr val="000000"/>
                </a:solidFill>
              </a:rPr>
              <a:t>, </a:t>
            </a:r>
            <a:r>
              <a:rPr i="1" lang="es-CL" u="sng">
                <a:solidFill>
                  <a:srgbClr val="000000"/>
                </a:solidFill>
              </a:rPr>
              <a:t>dirección_hotel</a:t>
            </a:r>
            <a:r>
              <a:rPr i="1" lang="es-CL">
                <a:solidFill>
                  <a:srgbClr val="000000"/>
                </a:solidFill>
              </a:rPr>
              <a:t>, </a:t>
            </a:r>
            <a:r>
              <a:rPr i="1" lang="es-CL" u="sng">
                <a:solidFill>
                  <a:srgbClr val="000000"/>
                </a:solidFill>
              </a:rPr>
              <a:t>número</a:t>
            </a:r>
            <a:r>
              <a:rPr i="1" lang="es-CL">
                <a:solidFill>
                  <a:srgbClr val="000000"/>
                </a:solidFill>
              </a:rPr>
              <a:t>, camas)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s-CL">
                <a:solidFill>
                  <a:srgbClr val="000000"/>
                </a:solidFill>
              </a:rPr>
              <a:t>Regular</a:t>
            </a:r>
            <a:r>
              <a:rPr lang="es-CL">
                <a:solidFill>
                  <a:srgbClr val="000000"/>
                </a:solidFill>
              </a:rPr>
              <a:t> </a:t>
            </a:r>
            <a:r>
              <a:rPr i="1" lang="es-CL">
                <a:solidFill>
                  <a:srgbClr val="000000"/>
                </a:solidFill>
              </a:rPr>
              <a:t>(</a:t>
            </a:r>
            <a:r>
              <a:rPr i="1" lang="es-CL" u="sng">
                <a:solidFill>
                  <a:srgbClr val="000000"/>
                </a:solidFill>
              </a:rPr>
              <a:t>nombre_hotel</a:t>
            </a:r>
            <a:r>
              <a:rPr i="1" lang="es-CL">
                <a:solidFill>
                  <a:srgbClr val="000000"/>
                </a:solidFill>
              </a:rPr>
              <a:t>, </a:t>
            </a:r>
            <a:r>
              <a:rPr i="1" lang="es-CL" u="sng">
                <a:solidFill>
                  <a:srgbClr val="000000"/>
                </a:solidFill>
              </a:rPr>
              <a:t>dirección_hotel</a:t>
            </a:r>
            <a:r>
              <a:rPr i="1" lang="es-CL">
                <a:solidFill>
                  <a:srgbClr val="000000"/>
                </a:solidFill>
              </a:rPr>
              <a:t>, </a:t>
            </a:r>
            <a:r>
              <a:rPr i="1" lang="es-CL" u="sng">
                <a:solidFill>
                  <a:srgbClr val="000000"/>
                </a:solidFill>
              </a:rPr>
              <a:t>número</a:t>
            </a:r>
            <a:r>
              <a:rPr i="1" lang="es-CL">
                <a:solidFill>
                  <a:srgbClr val="000000"/>
                </a:solidFill>
              </a:rPr>
              <a:t>, camas)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s-CL">
                <a:solidFill>
                  <a:srgbClr val="000000"/>
                </a:solidFill>
              </a:rPr>
              <a:t>Conectada</a:t>
            </a:r>
            <a:r>
              <a:rPr lang="es-CL">
                <a:solidFill>
                  <a:srgbClr val="000000"/>
                </a:solidFill>
              </a:rPr>
              <a:t> </a:t>
            </a:r>
            <a:r>
              <a:rPr i="1" lang="es-CL">
                <a:solidFill>
                  <a:srgbClr val="000000"/>
                </a:solidFill>
              </a:rPr>
              <a:t>(</a:t>
            </a:r>
            <a:r>
              <a:rPr i="1" lang="es-CL" u="sng">
                <a:solidFill>
                  <a:srgbClr val="000000"/>
                </a:solidFill>
              </a:rPr>
              <a:t>nombre_hotel</a:t>
            </a:r>
            <a:r>
              <a:rPr i="1" lang="es-CL">
                <a:solidFill>
                  <a:srgbClr val="000000"/>
                </a:solidFill>
              </a:rPr>
              <a:t>, </a:t>
            </a:r>
            <a:r>
              <a:rPr i="1" lang="es-CL" u="sng">
                <a:solidFill>
                  <a:srgbClr val="000000"/>
                </a:solidFill>
              </a:rPr>
              <a:t>dirección_hotel</a:t>
            </a:r>
            <a:r>
              <a:rPr i="1" lang="es-CL">
                <a:solidFill>
                  <a:srgbClr val="000000"/>
                </a:solidFill>
              </a:rPr>
              <a:t>, </a:t>
            </a:r>
            <a:r>
              <a:rPr i="1" lang="es-CL" u="sng">
                <a:solidFill>
                  <a:srgbClr val="000000"/>
                </a:solidFill>
              </a:rPr>
              <a:t>número</a:t>
            </a:r>
            <a:r>
              <a:rPr i="1" lang="es-CL">
                <a:solidFill>
                  <a:srgbClr val="000000"/>
                </a:solidFill>
              </a:rPr>
              <a:t>, camas)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s-CL">
                <a:solidFill>
                  <a:srgbClr val="000000"/>
                </a:solidFill>
              </a:rPr>
              <a:t>Reserva</a:t>
            </a:r>
            <a:r>
              <a:rPr lang="es-CL">
                <a:solidFill>
                  <a:srgbClr val="000000"/>
                </a:solidFill>
              </a:rPr>
              <a:t> </a:t>
            </a:r>
            <a:r>
              <a:rPr i="1" lang="es-CL">
                <a:solidFill>
                  <a:srgbClr val="000000"/>
                </a:solidFill>
              </a:rPr>
              <a:t>(</a:t>
            </a:r>
            <a:r>
              <a:rPr i="1" lang="es-CL" u="sng">
                <a:solidFill>
                  <a:srgbClr val="000000"/>
                </a:solidFill>
              </a:rPr>
              <a:t>número</a:t>
            </a:r>
            <a:r>
              <a:rPr i="1" lang="es-CL">
                <a:solidFill>
                  <a:srgbClr val="000000"/>
                </a:solidFill>
              </a:rPr>
              <a:t>, inicio, fin)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rPr b="1" lang="es-CL">
                <a:solidFill>
                  <a:srgbClr val="000000"/>
                </a:solidFill>
              </a:rPr>
              <a:t>Cliente</a:t>
            </a:r>
            <a:r>
              <a:rPr lang="es-CL">
                <a:solidFill>
                  <a:srgbClr val="000000"/>
                </a:solidFill>
              </a:rPr>
              <a:t> </a:t>
            </a:r>
            <a:r>
              <a:rPr i="1" lang="es-CL">
                <a:solidFill>
                  <a:srgbClr val="000000"/>
                </a:solidFill>
              </a:rPr>
              <a:t>(</a:t>
            </a:r>
            <a:r>
              <a:rPr i="1" lang="es-CL" u="sng">
                <a:solidFill>
                  <a:srgbClr val="000000"/>
                </a:solidFill>
              </a:rPr>
              <a:t>RUT</a:t>
            </a:r>
            <a:r>
              <a:rPr i="1" lang="es-CL">
                <a:solidFill>
                  <a:srgbClr val="000000"/>
                </a:solidFill>
              </a:rPr>
              <a:t>, nombre, es_preferencial)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Idea Ingenua</a:t>
            </a:r>
            <a:endParaRPr/>
          </a:p>
        </p:txBody>
      </p:sp>
      <p:sp>
        <p:nvSpPr>
          <p:cNvPr id="812" name="Google Shape;812;p83"/>
          <p:cNvSpPr txBox="1"/>
          <p:nvPr>
            <p:ph idx="1" type="body"/>
          </p:nvPr>
        </p:nvSpPr>
        <p:spPr>
          <a:xfrm>
            <a:off x="838200" y="2979173"/>
            <a:ext cx="10515600" cy="3197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4000"/>
              <a:buNone/>
            </a:pPr>
            <a:r>
              <a:rPr lang="es-CL" sz="4000">
                <a:latin typeface="Ubuntu"/>
                <a:ea typeface="Ubuntu"/>
                <a:cs typeface="Ubuntu"/>
                <a:sym typeface="Ubuntu"/>
              </a:rPr>
              <a:t>¿Son necesarias todas esas Tablas?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3" name="Google Shape;813;p83"/>
          <p:cNvSpPr txBox="1"/>
          <p:nvPr/>
        </p:nvSpPr>
        <p:spPr>
          <a:xfrm>
            <a:off x="5661425" y="4615331"/>
            <a:ext cx="869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4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Transformar E/R a Tablas</a:t>
            </a:r>
            <a:endParaRPr/>
          </a:p>
        </p:txBody>
      </p:sp>
      <p:sp>
        <p:nvSpPr>
          <p:cNvPr id="819" name="Google Shape;819;p84"/>
          <p:cNvSpPr txBox="1"/>
          <p:nvPr>
            <p:ph idx="1" type="body"/>
          </p:nvPr>
        </p:nvSpPr>
        <p:spPr>
          <a:xfrm>
            <a:off x="415600" y="1958431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rPr lang="es-CL"/>
              <a:t>¡Las relaciones de dependencia de las entidades débiles no necesitan una tabla extra!</a:t>
            </a:r>
            <a:endParaRPr/>
          </a:p>
        </p:txBody>
      </p:sp>
      <p:sp>
        <p:nvSpPr>
          <p:cNvPr id="820" name="Google Shape;820;p84"/>
          <p:cNvSpPr/>
          <p:nvPr/>
        </p:nvSpPr>
        <p:spPr>
          <a:xfrm>
            <a:off x="3068952" y="3366238"/>
            <a:ext cx="1179870" cy="752168"/>
          </a:xfrm>
          <a:prstGeom prst="rect">
            <a:avLst/>
          </a:prstGeom>
          <a:solidFill>
            <a:srgbClr val="FEE599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Hotel</a:t>
            </a:r>
            <a:endParaRPr/>
          </a:p>
        </p:txBody>
      </p:sp>
      <p:sp>
        <p:nvSpPr>
          <p:cNvPr id="821" name="Google Shape;821;p84"/>
          <p:cNvSpPr/>
          <p:nvPr/>
        </p:nvSpPr>
        <p:spPr>
          <a:xfrm>
            <a:off x="7277904" y="3366237"/>
            <a:ext cx="1398381" cy="752168"/>
          </a:xfrm>
          <a:prstGeom prst="rect">
            <a:avLst/>
          </a:prstGeom>
          <a:solidFill>
            <a:srgbClr val="FEE599"/>
          </a:solidFill>
          <a:ln cap="flat" cmpd="dbl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Habitación</a:t>
            </a:r>
            <a:endParaRPr/>
          </a:p>
        </p:txBody>
      </p:sp>
      <p:sp>
        <p:nvSpPr>
          <p:cNvPr id="822" name="Google Shape;822;p84"/>
          <p:cNvSpPr/>
          <p:nvPr/>
        </p:nvSpPr>
        <p:spPr>
          <a:xfrm rot="-2800467">
            <a:off x="5443372" y="3392184"/>
            <a:ext cx="707750" cy="700275"/>
          </a:xfrm>
          <a:prstGeom prst="rect">
            <a:avLst/>
          </a:prstGeom>
          <a:solidFill>
            <a:srgbClr val="C4E0B2"/>
          </a:solidFill>
          <a:ln cap="sq" cmpd="dbl" w="317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3" name="Google Shape;823;p84"/>
          <p:cNvCxnSpPr>
            <a:endCxn id="820" idx="3"/>
          </p:cNvCxnSpPr>
          <p:nvPr/>
        </p:nvCxnSpPr>
        <p:spPr>
          <a:xfrm rot="10800000">
            <a:off x="4248822" y="3742322"/>
            <a:ext cx="1031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4" name="Google Shape;824;p84"/>
          <p:cNvSpPr txBox="1"/>
          <p:nvPr/>
        </p:nvSpPr>
        <p:spPr>
          <a:xfrm>
            <a:off x="5433803" y="3557655"/>
            <a:ext cx="6671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tiene</a:t>
            </a:r>
            <a:endParaRPr/>
          </a:p>
        </p:txBody>
      </p:sp>
      <p:sp>
        <p:nvSpPr>
          <p:cNvPr id="825" name="Google Shape;825;p84"/>
          <p:cNvSpPr/>
          <p:nvPr/>
        </p:nvSpPr>
        <p:spPr>
          <a:xfrm>
            <a:off x="2218236" y="4799104"/>
            <a:ext cx="7755527" cy="830997"/>
          </a:xfrm>
          <a:prstGeom prst="rect">
            <a:avLst/>
          </a:prstGeom>
          <a:gradFill>
            <a:gsLst>
              <a:gs pos="0">
                <a:srgbClr val="92AAEA"/>
              </a:gs>
              <a:gs pos="50000">
                <a:srgbClr val="BDCAF0"/>
              </a:gs>
              <a:gs pos="100000">
                <a:srgbClr val="DEE4F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Hotel</a:t>
            </a:r>
            <a:r>
              <a:rPr lang="es-CL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nombre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dirección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país, ciudad)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Habitación</a:t>
            </a:r>
            <a:r>
              <a:rPr lang="es-CL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nombre_hotel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dirección_hotel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número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camas)</a:t>
            </a:r>
            <a:endParaRPr/>
          </a:p>
        </p:txBody>
      </p:sp>
      <p:sp>
        <p:nvSpPr>
          <p:cNvPr id="826" name="Google Shape;826;p84"/>
          <p:cNvSpPr/>
          <p:nvPr/>
        </p:nvSpPr>
        <p:spPr>
          <a:xfrm>
            <a:off x="2218236" y="5686966"/>
            <a:ext cx="7755527" cy="461665"/>
          </a:xfrm>
          <a:prstGeom prst="rect">
            <a:avLst/>
          </a:prstGeom>
          <a:gradFill>
            <a:gsLst>
              <a:gs pos="0">
                <a:srgbClr val="FF7E7E"/>
              </a:gs>
              <a:gs pos="50000">
                <a:srgbClr val="FFB1B1"/>
              </a:gs>
              <a:gs pos="100000">
                <a:srgbClr val="FFD9D9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s-CL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nombre_hotel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dirección_hotel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número_habitación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827" name="Google Shape;827;p84"/>
          <p:cNvSpPr/>
          <p:nvPr/>
        </p:nvSpPr>
        <p:spPr>
          <a:xfrm>
            <a:off x="9516563" y="5460598"/>
            <a:ext cx="914400" cy="914400"/>
          </a:xfrm>
          <a:prstGeom prst="mathMultiply">
            <a:avLst>
              <a:gd fmla="val 13843" name="adj1"/>
            </a:avLst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8" name="Google Shape;828;p84"/>
          <p:cNvCxnSpPr>
            <a:stCxn id="821" idx="1"/>
          </p:cNvCxnSpPr>
          <p:nvPr/>
        </p:nvCxnSpPr>
        <p:spPr>
          <a:xfrm rot="10800000">
            <a:off x="6294804" y="3742321"/>
            <a:ext cx="983100" cy="0"/>
          </a:xfrm>
          <a:prstGeom prst="straightConnector1">
            <a:avLst/>
          </a:prstGeom>
          <a:noFill/>
          <a:ln cap="flat" cmpd="dbl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Ventajas de un SGBD</a:t>
            </a:r>
            <a:endParaRPr/>
          </a:p>
        </p:txBody>
      </p:sp>
      <p:pic>
        <p:nvPicPr>
          <p:cNvPr id="127" name="Google Shape;127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8989" y="5073445"/>
            <a:ext cx="1074022" cy="107402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8"/>
          <p:cNvSpPr/>
          <p:nvPr/>
        </p:nvSpPr>
        <p:spPr>
          <a:xfrm>
            <a:off x="5500572" y="3583857"/>
            <a:ext cx="1190856" cy="722671"/>
          </a:xfrm>
          <a:prstGeom prst="rect">
            <a:avLst/>
          </a:prstGeom>
          <a:solidFill>
            <a:schemeClr val="accent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SGBD</a:t>
            </a:r>
            <a:endParaRPr/>
          </a:p>
        </p:txBody>
      </p:sp>
      <p:sp>
        <p:nvSpPr>
          <p:cNvPr id="129" name="Google Shape;129;p8"/>
          <p:cNvSpPr/>
          <p:nvPr/>
        </p:nvSpPr>
        <p:spPr>
          <a:xfrm>
            <a:off x="3731342" y="1946787"/>
            <a:ext cx="914400" cy="914400"/>
          </a:xfrm>
          <a:prstGeom prst="ellipse">
            <a:avLst/>
          </a:prstGeom>
          <a:solidFill>
            <a:schemeClr val="accent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5616677" y="1882877"/>
            <a:ext cx="914400" cy="914400"/>
          </a:xfrm>
          <a:prstGeom prst="ellipse">
            <a:avLst/>
          </a:prstGeom>
          <a:solidFill>
            <a:schemeClr val="accent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7502012" y="1946787"/>
            <a:ext cx="914400" cy="914400"/>
          </a:xfrm>
          <a:prstGeom prst="ellipse">
            <a:avLst/>
          </a:prstGeom>
          <a:solidFill>
            <a:schemeClr val="accent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/>
          </a:p>
        </p:txBody>
      </p:sp>
      <p:cxnSp>
        <p:nvCxnSpPr>
          <p:cNvPr id="132" name="Google Shape;132;p8"/>
          <p:cNvCxnSpPr>
            <a:stCxn id="129" idx="5"/>
            <a:endCxn id="128" idx="0"/>
          </p:cNvCxnSpPr>
          <p:nvPr/>
        </p:nvCxnSpPr>
        <p:spPr>
          <a:xfrm>
            <a:off x="4511831" y="2727276"/>
            <a:ext cx="1584300" cy="856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3" name="Google Shape;133;p8"/>
          <p:cNvCxnSpPr>
            <a:stCxn id="130" idx="4"/>
            <a:endCxn id="128" idx="0"/>
          </p:cNvCxnSpPr>
          <p:nvPr/>
        </p:nvCxnSpPr>
        <p:spPr>
          <a:xfrm>
            <a:off x="6073877" y="2797277"/>
            <a:ext cx="22200" cy="786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4" name="Google Shape;134;p8"/>
          <p:cNvCxnSpPr>
            <a:stCxn id="131" idx="3"/>
            <a:endCxn id="128" idx="0"/>
          </p:cNvCxnSpPr>
          <p:nvPr/>
        </p:nvCxnSpPr>
        <p:spPr>
          <a:xfrm flipH="1">
            <a:off x="6096023" y="2727276"/>
            <a:ext cx="1539900" cy="856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5" name="Google Shape;135;p8"/>
          <p:cNvCxnSpPr>
            <a:stCxn id="128" idx="2"/>
            <a:endCxn id="127" idx="0"/>
          </p:cNvCxnSpPr>
          <p:nvPr/>
        </p:nvCxnSpPr>
        <p:spPr>
          <a:xfrm>
            <a:off x="6096000" y="4306528"/>
            <a:ext cx="0" cy="766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6" name="Google Shape;136;p8"/>
          <p:cNvSpPr txBox="1"/>
          <p:nvPr/>
        </p:nvSpPr>
        <p:spPr>
          <a:xfrm>
            <a:off x="682200" y="2030190"/>
            <a:ext cx="208441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Independiente </a:t>
            </a:r>
            <a:endParaRPr>
              <a:solidFill>
                <a:schemeClr val="accent4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de los datos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624491" y="3714359"/>
            <a:ext cx="219983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Acceso Eficiente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9609220" y="2542897"/>
            <a:ext cx="17445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Integridad y </a:t>
            </a:r>
            <a:endParaRPr>
              <a:solidFill>
                <a:schemeClr val="accent4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Seguridad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805341" y="5073445"/>
            <a:ext cx="18381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Concurrencia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8913100" y="4548626"/>
            <a:ext cx="313682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Reducción del esfuerzo </a:t>
            </a:r>
            <a:endParaRPr>
              <a:solidFill>
                <a:schemeClr val="accent4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de crear apps nuevas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5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Transformar E/R a Tablas</a:t>
            </a:r>
            <a:endParaRPr/>
          </a:p>
        </p:txBody>
      </p:sp>
      <p:sp>
        <p:nvSpPr>
          <p:cNvPr id="834" name="Google Shape;834;p85"/>
          <p:cNvSpPr txBox="1"/>
          <p:nvPr>
            <p:ph idx="1" type="body"/>
          </p:nvPr>
        </p:nvSpPr>
        <p:spPr>
          <a:xfrm>
            <a:off x="415600" y="1958432"/>
            <a:ext cx="113607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rPr lang="es-CL" sz="2400"/>
              <a:t>En general, todas las tablas que participan en relaciones con cardinalidad (0, 1) ó (1, 1) pueden ser </a:t>
            </a:r>
            <a:r>
              <a:rPr i="1" lang="es-CL" sz="2400"/>
              <a:t>fusionadas </a:t>
            </a:r>
            <a:r>
              <a:rPr lang="es-CL" sz="2400"/>
              <a:t>con la relación</a:t>
            </a:r>
            <a:endParaRPr sz="2400"/>
          </a:p>
        </p:txBody>
      </p:sp>
      <p:sp>
        <p:nvSpPr>
          <p:cNvPr id="835" name="Google Shape;835;p85"/>
          <p:cNvSpPr/>
          <p:nvPr/>
        </p:nvSpPr>
        <p:spPr>
          <a:xfrm>
            <a:off x="1613521" y="3481984"/>
            <a:ext cx="1179870" cy="752168"/>
          </a:xfrm>
          <a:prstGeom prst="rect">
            <a:avLst/>
          </a:prstGeom>
          <a:solidFill>
            <a:srgbClr val="FEE599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Cliente</a:t>
            </a:r>
            <a:endParaRPr/>
          </a:p>
        </p:txBody>
      </p:sp>
      <p:sp>
        <p:nvSpPr>
          <p:cNvPr id="836" name="Google Shape;836;p85"/>
          <p:cNvSpPr/>
          <p:nvPr/>
        </p:nvSpPr>
        <p:spPr>
          <a:xfrm>
            <a:off x="3106527" y="5605657"/>
            <a:ext cx="1398381" cy="752168"/>
          </a:xfrm>
          <a:prstGeom prst="rect">
            <a:avLst/>
          </a:prstGeom>
          <a:solidFill>
            <a:srgbClr val="FEE599"/>
          </a:solidFill>
          <a:ln cap="flat" cmpd="sng" w="19050">
            <a:solidFill>
              <a:srgbClr val="00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Habitación</a:t>
            </a:r>
            <a:endParaRPr/>
          </a:p>
        </p:txBody>
      </p:sp>
      <p:sp>
        <p:nvSpPr>
          <p:cNvPr id="837" name="Google Shape;837;p85"/>
          <p:cNvSpPr/>
          <p:nvPr/>
        </p:nvSpPr>
        <p:spPr>
          <a:xfrm rot="-2800467">
            <a:off x="1860404" y="4801309"/>
            <a:ext cx="707750" cy="700275"/>
          </a:xfrm>
          <a:prstGeom prst="rect">
            <a:avLst/>
          </a:prstGeom>
          <a:solidFill>
            <a:srgbClr val="C4E0B2"/>
          </a:solidFill>
          <a:ln cap="sq" cmpd="dbl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85"/>
          <p:cNvSpPr txBox="1"/>
          <p:nvPr/>
        </p:nvSpPr>
        <p:spPr>
          <a:xfrm>
            <a:off x="1813656" y="4974211"/>
            <a:ext cx="8012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latin typeface="Calibri"/>
                <a:ea typeface="Calibri"/>
                <a:cs typeface="Calibri"/>
                <a:sym typeface="Calibri"/>
              </a:rPr>
              <a:t>reserva</a:t>
            </a:r>
            <a:endParaRPr/>
          </a:p>
        </p:txBody>
      </p:sp>
      <p:sp>
        <p:nvSpPr>
          <p:cNvPr id="839" name="Google Shape;839;p85"/>
          <p:cNvSpPr/>
          <p:nvPr/>
        </p:nvSpPr>
        <p:spPr>
          <a:xfrm>
            <a:off x="2783086" y="4342823"/>
            <a:ext cx="1125791" cy="589936"/>
          </a:xfrm>
          <a:prstGeom prst="ellipse">
            <a:avLst/>
          </a:prstGeom>
          <a:solidFill>
            <a:srgbClr val="F7CAAC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pago</a:t>
            </a:r>
            <a:endParaRPr/>
          </a:p>
        </p:txBody>
      </p:sp>
      <p:cxnSp>
        <p:nvCxnSpPr>
          <p:cNvPr id="840" name="Google Shape;840;p85"/>
          <p:cNvCxnSpPr>
            <a:stCxn id="839" idx="3"/>
            <a:endCxn id="837" idx="3"/>
          </p:cNvCxnSpPr>
          <p:nvPr/>
        </p:nvCxnSpPr>
        <p:spPr>
          <a:xfrm flipH="1">
            <a:off x="2457154" y="4846365"/>
            <a:ext cx="490800" cy="4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41" name="Google Shape;841;p85"/>
          <p:cNvCxnSpPr/>
          <p:nvPr/>
        </p:nvCxnSpPr>
        <p:spPr>
          <a:xfrm flipH="1" rot="10800000">
            <a:off x="2203456" y="4234152"/>
            <a:ext cx="10822" cy="40370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2" name="Google Shape;842;p85"/>
          <p:cNvSpPr/>
          <p:nvPr/>
        </p:nvSpPr>
        <p:spPr>
          <a:xfrm>
            <a:off x="160768" y="5605657"/>
            <a:ext cx="1179870" cy="752168"/>
          </a:xfrm>
          <a:prstGeom prst="rect">
            <a:avLst/>
          </a:prstGeom>
          <a:solidFill>
            <a:srgbClr val="FEE599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Reserva</a:t>
            </a:r>
            <a:endParaRPr/>
          </a:p>
        </p:txBody>
      </p:sp>
      <p:cxnSp>
        <p:nvCxnSpPr>
          <p:cNvPr id="843" name="Google Shape;843;p85"/>
          <p:cNvCxnSpPr>
            <a:stCxn id="836" idx="1"/>
            <a:endCxn id="837" idx="2"/>
          </p:cNvCxnSpPr>
          <p:nvPr/>
        </p:nvCxnSpPr>
        <p:spPr>
          <a:xfrm rot="10800000">
            <a:off x="2469027" y="5391641"/>
            <a:ext cx="637500" cy="590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4" name="Google Shape;844;p85"/>
          <p:cNvSpPr/>
          <p:nvPr/>
        </p:nvSpPr>
        <p:spPr>
          <a:xfrm>
            <a:off x="4803339" y="4842276"/>
            <a:ext cx="7300413" cy="1569660"/>
          </a:xfrm>
          <a:prstGeom prst="rect">
            <a:avLst/>
          </a:prstGeom>
          <a:gradFill>
            <a:gsLst>
              <a:gs pos="0">
                <a:srgbClr val="92AAEA"/>
              </a:gs>
              <a:gs pos="50000">
                <a:srgbClr val="BDCAF0"/>
              </a:gs>
              <a:gs pos="100000">
                <a:srgbClr val="DEE4F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Cliente</a:t>
            </a:r>
            <a:r>
              <a:rPr lang="es-CL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(….)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Habitación</a:t>
            </a:r>
            <a:r>
              <a:rPr lang="es-CL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(….)</a:t>
            </a:r>
            <a:endParaRPr b="1" i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Reserva 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N°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RUT, nombre_h, dir_hotel, num_hab, pago,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inicio, fin)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85"/>
          <p:cNvSpPr/>
          <p:nvPr/>
        </p:nvSpPr>
        <p:spPr>
          <a:xfrm>
            <a:off x="4803339" y="3068102"/>
            <a:ext cx="7300413" cy="1569660"/>
          </a:xfrm>
          <a:prstGeom prst="rect">
            <a:avLst/>
          </a:prstGeom>
          <a:gradFill>
            <a:gsLst>
              <a:gs pos="0">
                <a:srgbClr val="FF7E7E"/>
              </a:gs>
              <a:gs pos="50000">
                <a:srgbClr val="FFB1B1"/>
              </a:gs>
              <a:gs pos="100000">
                <a:srgbClr val="FFD9D9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Cliente 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(….)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Habitación 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(….)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Reserva</a:t>
            </a:r>
            <a:r>
              <a:rPr lang="es-CL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N°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inicio, fin)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Reservar</a:t>
            </a:r>
            <a:r>
              <a:rPr lang="es-CL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N°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RUT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nombre_h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dir_hotel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num_hab, pago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cxnSp>
        <p:nvCxnSpPr>
          <p:cNvPr id="846" name="Google Shape;846;p85"/>
          <p:cNvCxnSpPr>
            <a:stCxn id="842" idx="3"/>
            <a:endCxn id="837" idx="1"/>
          </p:cNvCxnSpPr>
          <p:nvPr/>
        </p:nvCxnSpPr>
        <p:spPr>
          <a:xfrm flipH="1" rot="10800000">
            <a:off x="1340638" y="5408741"/>
            <a:ext cx="630900" cy="573000"/>
          </a:xfrm>
          <a:prstGeom prst="straightConnector1">
            <a:avLst/>
          </a:prstGeom>
          <a:noFill/>
          <a:ln cap="flat" cmpd="dbl" w="381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6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Transformar E/R a Tablas</a:t>
            </a:r>
            <a:endParaRPr/>
          </a:p>
        </p:txBody>
      </p:sp>
      <p:sp>
        <p:nvSpPr>
          <p:cNvPr id="852" name="Google Shape;852;p86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rPr lang="es-CL"/>
              <a:t>Ojo con las llaves de la tabla final: Como la reserva se hace para una habitación y un cliente, basta con la llave de la reserva para la tabla completa!</a:t>
            </a:r>
            <a:endParaRPr/>
          </a:p>
        </p:txBody>
      </p:sp>
      <p:sp>
        <p:nvSpPr>
          <p:cNvPr id="853" name="Google Shape;853;p86"/>
          <p:cNvSpPr/>
          <p:nvPr/>
        </p:nvSpPr>
        <p:spPr>
          <a:xfrm>
            <a:off x="1794676" y="5151987"/>
            <a:ext cx="8779926" cy="1200329"/>
          </a:xfrm>
          <a:prstGeom prst="rect">
            <a:avLst/>
          </a:prstGeom>
          <a:gradFill>
            <a:gsLst>
              <a:gs pos="0">
                <a:srgbClr val="92AAEA"/>
              </a:gs>
              <a:gs pos="50000">
                <a:srgbClr val="BDCAF0"/>
              </a:gs>
              <a:gs pos="100000">
                <a:srgbClr val="DEE4F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Cliente</a:t>
            </a:r>
            <a:r>
              <a:rPr lang="es-CL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(….)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Habitación</a:t>
            </a:r>
            <a:r>
              <a:rPr lang="es-CL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(….)</a:t>
            </a:r>
            <a:endParaRPr b="1" i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Reserva 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N°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RUT, nombre_h, dir_hotel, num_hab, pago,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inicio, fin)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86"/>
          <p:cNvSpPr/>
          <p:nvPr/>
        </p:nvSpPr>
        <p:spPr>
          <a:xfrm>
            <a:off x="1794676" y="3377813"/>
            <a:ext cx="8779926" cy="1569660"/>
          </a:xfrm>
          <a:prstGeom prst="rect">
            <a:avLst/>
          </a:prstGeom>
          <a:gradFill>
            <a:gsLst>
              <a:gs pos="0">
                <a:srgbClr val="FF7E7E"/>
              </a:gs>
              <a:gs pos="50000">
                <a:srgbClr val="FFB1B1"/>
              </a:gs>
              <a:gs pos="100000">
                <a:srgbClr val="FFD9D9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Cliente 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(….)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Habitación 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(….)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Reserva</a:t>
            </a:r>
            <a:r>
              <a:rPr lang="es-CL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N°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inicio, fin)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Reservar</a:t>
            </a:r>
            <a:r>
              <a:rPr lang="es-CL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N°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RUT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nombre_h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dir_hotel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num_hab, pago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87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Transformar E/R a Tablas</a:t>
            </a:r>
            <a:endParaRPr/>
          </a:p>
        </p:txBody>
      </p:sp>
      <p:sp>
        <p:nvSpPr>
          <p:cNvPr id="860" name="Google Shape;860;p87"/>
          <p:cNvSpPr txBox="1"/>
          <p:nvPr>
            <p:ph idx="1" type="body"/>
          </p:nvPr>
        </p:nvSpPr>
        <p:spPr>
          <a:xfrm>
            <a:off x="415600" y="1958432"/>
            <a:ext cx="113607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rPr lang="es-CL"/>
              <a:t>¿Y qué pasa con las jerarquías de clase?</a:t>
            </a:r>
            <a:endParaRPr/>
          </a:p>
        </p:txBody>
      </p:sp>
      <p:pic>
        <p:nvPicPr>
          <p:cNvPr id="861" name="Google Shape;86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4619" y="2619167"/>
            <a:ext cx="4017113" cy="3995397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87"/>
          <p:cNvSpPr/>
          <p:nvPr/>
        </p:nvSpPr>
        <p:spPr>
          <a:xfrm rot="-5400000">
            <a:off x="8371120" y="4133390"/>
            <a:ext cx="717754" cy="575187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87"/>
          <p:cNvSpPr txBox="1"/>
          <p:nvPr/>
        </p:nvSpPr>
        <p:spPr>
          <a:xfrm>
            <a:off x="8608825" y="4276866"/>
            <a:ext cx="423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  <a:endParaRPr/>
          </a:p>
        </p:txBody>
      </p:sp>
      <p:sp>
        <p:nvSpPr>
          <p:cNvPr id="864" name="Google Shape;864;p87"/>
          <p:cNvSpPr/>
          <p:nvPr/>
        </p:nvSpPr>
        <p:spPr>
          <a:xfrm>
            <a:off x="6711121" y="4062106"/>
            <a:ext cx="1179870" cy="752168"/>
          </a:xfrm>
          <a:prstGeom prst="rect">
            <a:avLst/>
          </a:prstGeom>
          <a:solidFill>
            <a:srgbClr val="FEE599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Regular</a:t>
            </a:r>
            <a:endParaRPr/>
          </a:p>
        </p:txBody>
      </p:sp>
      <p:sp>
        <p:nvSpPr>
          <p:cNvPr id="865" name="Google Shape;865;p87"/>
          <p:cNvSpPr/>
          <p:nvPr/>
        </p:nvSpPr>
        <p:spPr>
          <a:xfrm>
            <a:off x="6710000" y="4900941"/>
            <a:ext cx="1179870" cy="752168"/>
          </a:xfrm>
          <a:prstGeom prst="rect">
            <a:avLst/>
          </a:prstGeom>
          <a:solidFill>
            <a:srgbClr val="FEE599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Conectada</a:t>
            </a:r>
            <a:endParaRPr/>
          </a:p>
        </p:txBody>
      </p:sp>
      <p:cxnSp>
        <p:nvCxnSpPr>
          <p:cNvPr id="866" name="Google Shape;866;p87"/>
          <p:cNvCxnSpPr>
            <a:stCxn id="862" idx="3"/>
            <a:endCxn id="867" idx="1"/>
          </p:cNvCxnSpPr>
          <p:nvPr/>
        </p:nvCxnSpPr>
        <p:spPr>
          <a:xfrm>
            <a:off x="9017590" y="4420984"/>
            <a:ext cx="878700" cy="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68" name="Google Shape;868;p87"/>
          <p:cNvCxnSpPr>
            <a:stCxn id="864" idx="3"/>
            <a:endCxn id="862" idx="0"/>
          </p:cNvCxnSpPr>
          <p:nvPr/>
        </p:nvCxnSpPr>
        <p:spPr>
          <a:xfrm flipH="1" rot="10800000">
            <a:off x="7890991" y="4421090"/>
            <a:ext cx="551400" cy="17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69" name="Google Shape;869;p87"/>
          <p:cNvCxnSpPr>
            <a:stCxn id="865" idx="3"/>
            <a:endCxn id="862" idx="0"/>
          </p:cNvCxnSpPr>
          <p:nvPr/>
        </p:nvCxnSpPr>
        <p:spPr>
          <a:xfrm flipH="1" rot="10800000">
            <a:off x="7889870" y="4421125"/>
            <a:ext cx="552600" cy="855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7" name="Google Shape;867;p87"/>
          <p:cNvSpPr/>
          <p:nvPr/>
        </p:nvSpPr>
        <p:spPr>
          <a:xfrm>
            <a:off x="9896427" y="4045301"/>
            <a:ext cx="1398381" cy="752168"/>
          </a:xfrm>
          <a:prstGeom prst="rect">
            <a:avLst/>
          </a:prstGeom>
          <a:solidFill>
            <a:srgbClr val="FEE599"/>
          </a:solidFill>
          <a:ln cap="flat" cmpd="sng" w="19050">
            <a:solidFill>
              <a:srgbClr val="00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Habitación</a:t>
            </a:r>
            <a:endParaRPr/>
          </a:p>
        </p:txBody>
      </p:sp>
      <p:sp>
        <p:nvSpPr>
          <p:cNvPr id="870" name="Google Shape;870;p87"/>
          <p:cNvSpPr/>
          <p:nvPr/>
        </p:nvSpPr>
        <p:spPr>
          <a:xfrm>
            <a:off x="6710000" y="3206065"/>
            <a:ext cx="1179870" cy="752168"/>
          </a:xfrm>
          <a:prstGeom prst="rect">
            <a:avLst/>
          </a:prstGeom>
          <a:solidFill>
            <a:srgbClr val="FEE599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Suite</a:t>
            </a:r>
            <a:endParaRPr/>
          </a:p>
        </p:txBody>
      </p:sp>
      <p:cxnSp>
        <p:nvCxnSpPr>
          <p:cNvPr id="871" name="Google Shape;871;p87"/>
          <p:cNvCxnSpPr>
            <a:stCxn id="870" idx="3"/>
            <a:endCxn id="862" idx="0"/>
          </p:cNvCxnSpPr>
          <p:nvPr/>
        </p:nvCxnSpPr>
        <p:spPr>
          <a:xfrm>
            <a:off x="7889870" y="3582149"/>
            <a:ext cx="552600" cy="838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8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Transformar E/R a Tablas</a:t>
            </a:r>
            <a:endParaRPr/>
          </a:p>
        </p:txBody>
      </p:sp>
      <p:sp>
        <p:nvSpPr>
          <p:cNvPr id="877" name="Google Shape;877;p88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rPr lang="es-CL"/>
              <a:t>Si hay atributos en las subclases, hay que crear tablas para todos. Si no, basta con una tabla y un atributo de tipo. La superclase puede omitirse si no tiene relaciones con otras entidades</a:t>
            </a:r>
            <a:endParaRPr/>
          </a:p>
        </p:txBody>
      </p:sp>
      <p:sp>
        <p:nvSpPr>
          <p:cNvPr id="878" name="Google Shape;878;p88"/>
          <p:cNvSpPr/>
          <p:nvPr/>
        </p:nvSpPr>
        <p:spPr>
          <a:xfrm>
            <a:off x="3925599" y="3814046"/>
            <a:ext cx="4340802" cy="830997"/>
          </a:xfrm>
          <a:prstGeom prst="rect">
            <a:avLst/>
          </a:prstGeom>
          <a:gradFill>
            <a:gsLst>
              <a:gs pos="0">
                <a:srgbClr val="92AAEA"/>
              </a:gs>
              <a:gs pos="50000">
                <a:srgbClr val="BDCAF0"/>
              </a:gs>
              <a:gs pos="100000">
                <a:srgbClr val="DEE4F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Vino 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(nombre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origen, tipo, año)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Cerveza </a:t>
            </a:r>
            <a:r>
              <a:rPr lang="es-CL" sz="24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nombre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origen, tipo)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88"/>
          <p:cNvSpPr/>
          <p:nvPr/>
        </p:nvSpPr>
        <p:spPr>
          <a:xfrm>
            <a:off x="3070772" y="5260117"/>
            <a:ext cx="6050456" cy="461665"/>
          </a:xfrm>
          <a:prstGeom prst="rect">
            <a:avLst/>
          </a:prstGeom>
          <a:gradFill>
            <a:gsLst>
              <a:gs pos="0">
                <a:srgbClr val="92AAEA"/>
              </a:gs>
              <a:gs pos="50000">
                <a:srgbClr val="BDCAF0"/>
              </a:gs>
              <a:gs pos="100000">
                <a:srgbClr val="DEE4F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latin typeface="Calibri"/>
                <a:ea typeface="Calibri"/>
                <a:cs typeface="Calibri"/>
                <a:sym typeface="Calibri"/>
              </a:rPr>
              <a:t>Habitación 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nombre_h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400" u="sng">
                <a:latin typeface="Calibri"/>
                <a:ea typeface="Calibri"/>
                <a:cs typeface="Calibri"/>
                <a:sym typeface="Calibri"/>
              </a:rPr>
              <a:t>dir_h</a:t>
            </a:r>
            <a:r>
              <a:rPr i="1" lang="es-CL" sz="2400">
                <a:latin typeface="Calibri"/>
                <a:ea typeface="Calibri"/>
                <a:cs typeface="Calibri"/>
                <a:sym typeface="Calibri"/>
              </a:rPr>
              <a:t>, n°, camas, tipo)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88"/>
          <p:cNvSpPr txBox="1"/>
          <p:nvPr/>
        </p:nvSpPr>
        <p:spPr>
          <a:xfrm>
            <a:off x="7167717" y="4647562"/>
            <a:ext cx="35797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¡Los subtipos heredan las llaves!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89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Transformar E/R a Tablas</a:t>
            </a:r>
            <a:endParaRPr/>
          </a:p>
        </p:txBody>
      </p:sp>
      <p:sp>
        <p:nvSpPr>
          <p:cNvPr id="886" name="Google Shape;886;p89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rPr lang="es-CL"/>
              <a:t>En general, hay que usar el sentido común y optimizar según la aplicación deseada</a:t>
            </a:r>
            <a:endParaRPr/>
          </a:p>
        </p:txBody>
      </p:sp>
      <p:sp>
        <p:nvSpPr>
          <p:cNvPr id="887" name="Google Shape;887;p89"/>
          <p:cNvSpPr/>
          <p:nvPr/>
        </p:nvSpPr>
        <p:spPr>
          <a:xfrm>
            <a:off x="454746" y="5236369"/>
            <a:ext cx="11255479" cy="707231"/>
          </a:xfrm>
          <a:prstGeom prst="rect">
            <a:avLst/>
          </a:prstGeom>
          <a:gradFill>
            <a:gsLst>
              <a:gs pos="0">
                <a:srgbClr val="FFAA87"/>
              </a:gs>
              <a:gs pos="50000">
                <a:srgbClr val="FFE3DB"/>
              </a:gs>
              <a:gs pos="100000">
                <a:srgbClr val="FFE3DB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89"/>
          <p:cNvSpPr txBox="1"/>
          <p:nvPr/>
        </p:nvSpPr>
        <p:spPr>
          <a:xfrm>
            <a:off x="501452" y="5351468"/>
            <a:ext cx="11208773" cy="665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-CL" sz="2800">
                <a:latin typeface="Calibri"/>
                <a:ea typeface="Calibri"/>
                <a:cs typeface="Calibri"/>
                <a:sym typeface="Calibri"/>
              </a:rPr>
              <a:t>Conectada</a:t>
            </a:r>
            <a:r>
              <a:rPr lang="es-CL" sz="280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nombre_h1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dir_h1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num_hab1, nombre_h2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dir_h2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num_hab2</a:t>
            </a:r>
            <a:r>
              <a:rPr lang="es-CL" sz="2800"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89"/>
          <p:cNvSpPr/>
          <p:nvPr/>
        </p:nvSpPr>
        <p:spPr>
          <a:xfrm>
            <a:off x="471956" y="3141830"/>
            <a:ext cx="11238269" cy="2093849"/>
          </a:xfrm>
          <a:prstGeom prst="rect">
            <a:avLst/>
          </a:prstGeom>
          <a:gradFill>
            <a:gsLst>
              <a:gs pos="0">
                <a:srgbClr val="98C2F5"/>
              </a:gs>
              <a:gs pos="50000">
                <a:srgbClr val="DFEBFB"/>
              </a:gs>
              <a:gs pos="100000">
                <a:srgbClr val="DFEBFB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89"/>
          <p:cNvSpPr txBox="1"/>
          <p:nvPr/>
        </p:nvSpPr>
        <p:spPr>
          <a:xfrm>
            <a:off x="501452" y="3141830"/>
            <a:ext cx="10149348" cy="2173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-CL" sz="2800">
                <a:latin typeface="Calibri"/>
                <a:ea typeface="Calibri"/>
                <a:cs typeface="Calibri"/>
                <a:sym typeface="Calibri"/>
              </a:rPr>
              <a:t>Hotel</a:t>
            </a:r>
            <a:r>
              <a:rPr lang="es-CL" sz="2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nombre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dirección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, país, ciudad)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-CL" sz="2800">
                <a:latin typeface="Calibri"/>
                <a:ea typeface="Calibri"/>
                <a:cs typeface="Calibri"/>
                <a:sym typeface="Calibri"/>
              </a:rPr>
              <a:t>Habitación</a:t>
            </a:r>
            <a:r>
              <a:rPr lang="es-CL" sz="2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nombre_hotel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dirección_hotel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número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, camas, tipo)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-CL" sz="2800">
                <a:latin typeface="Calibri"/>
                <a:ea typeface="Calibri"/>
                <a:cs typeface="Calibri"/>
                <a:sym typeface="Calibri"/>
              </a:rPr>
              <a:t>Reserva</a:t>
            </a:r>
            <a:r>
              <a:rPr lang="es-CL" sz="2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número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, RUT, nombre_h, dir_h, n°_hab, inicio, fin, pago)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-CL" sz="2800">
                <a:latin typeface="Calibri"/>
                <a:ea typeface="Calibri"/>
                <a:cs typeface="Calibri"/>
                <a:sym typeface="Calibri"/>
              </a:rPr>
              <a:t>Cliente</a:t>
            </a:r>
            <a:r>
              <a:rPr lang="es-CL" sz="2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RUT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, nombre, es_preferencial)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c9c043f2a_0_98"/>
          <p:cNvSpPr/>
          <p:nvPr/>
        </p:nvSpPr>
        <p:spPr>
          <a:xfrm>
            <a:off x="498991" y="4926653"/>
            <a:ext cx="11255400" cy="1558500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g8c9c043f2a_0_98"/>
          <p:cNvSpPr txBox="1"/>
          <p:nvPr/>
        </p:nvSpPr>
        <p:spPr>
          <a:xfrm>
            <a:off x="530948" y="4953264"/>
            <a:ext cx="112089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-CL" sz="2300">
                <a:latin typeface="Ubuntu"/>
                <a:ea typeface="Ubuntu"/>
                <a:cs typeface="Ubuntu"/>
                <a:sym typeface="Ubuntu"/>
              </a:rPr>
              <a:t>Tiene</a:t>
            </a:r>
            <a:r>
              <a:rPr lang="es-CL" sz="23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nombre_hotel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dirección_hotel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número_habitación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)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-CL" sz="2300">
                <a:latin typeface="Ubuntu"/>
                <a:ea typeface="Ubuntu"/>
                <a:cs typeface="Ubuntu"/>
                <a:sym typeface="Ubuntu"/>
              </a:rPr>
              <a:t>Reservar</a:t>
            </a:r>
            <a:r>
              <a:rPr lang="es-CL" sz="23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num_reserva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RUT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nombre_hotel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dir_hotel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num_hab, pago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)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-CL" sz="2300">
                <a:latin typeface="Ubuntu"/>
                <a:ea typeface="Ubuntu"/>
                <a:cs typeface="Ubuntu"/>
                <a:sym typeface="Ubuntu"/>
              </a:rPr>
              <a:t>Conectada</a:t>
            </a:r>
            <a:r>
              <a:rPr lang="es-CL" sz="2300">
                <a:latin typeface="Ubuntu"/>
                <a:ea typeface="Ubuntu"/>
                <a:cs typeface="Ubuntu"/>
                <a:sym typeface="Ubuntu"/>
              </a:rPr>
              <a:t> (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nombre_h1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dir_h1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num_hab1, nombre_h2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dir_h2</a:t>
            </a:r>
            <a:r>
              <a:rPr i="1" lang="es-CL" sz="2300"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i="1" lang="es-CL" sz="2300" u="sng">
                <a:latin typeface="Ubuntu"/>
                <a:ea typeface="Ubuntu"/>
                <a:cs typeface="Ubuntu"/>
                <a:sym typeface="Ubuntu"/>
              </a:rPr>
              <a:t>num_hab2</a:t>
            </a:r>
            <a:r>
              <a:rPr lang="es-CL" sz="2300">
                <a:latin typeface="Ubuntu"/>
                <a:ea typeface="Ubuntu"/>
                <a:cs typeface="Ubuntu"/>
                <a:sym typeface="Ubuntu"/>
              </a:rPr>
              <a:t>)</a:t>
            </a:r>
            <a:endParaRPr b="1" sz="2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97" name="Google Shape;897;g8c9c043f2a_0_98"/>
          <p:cNvSpPr/>
          <p:nvPr/>
        </p:nvSpPr>
        <p:spPr>
          <a:xfrm>
            <a:off x="516201" y="1631696"/>
            <a:ext cx="11238300" cy="3294300"/>
          </a:xfrm>
          <a:prstGeom prst="rect">
            <a:avLst/>
          </a:prstGeom>
          <a:gradFill>
            <a:gsLst>
              <a:gs pos="0">
                <a:srgbClr val="98C2F5"/>
              </a:gs>
              <a:gs pos="50000">
                <a:srgbClr val="DFEBFB"/>
              </a:gs>
              <a:gs pos="100000">
                <a:srgbClr val="DFEBFB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g8c9c043f2a_0_98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Idea Ingenua</a:t>
            </a:r>
            <a:endParaRPr/>
          </a:p>
        </p:txBody>
      </p:sp>
      <p:sp>
        <p:nvSpPr>
          <p:cNvPr id="899" name="Google Shape;899;g8c9c043f2a_0_98"/>
          <p:cNvSpPr txBox="1"/>
          <p:nvPr>
            <p:ph idx="1" type="body"/>
          </p:nvPr>
        </p:nvSpPr>
        <p:spPr>
          <a:xfrm>
            <a:off x="415600" y="1631699"/>
            <a:ext cx="11360700" cy="44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s-CL">
                <a:solidFill>
                  <a:srgbClr val="000000"/>
                </a:solidFill>
              </a:rPr>
              <a:t>Hotel</a:t>
            </a:r>
            <a:r>
              <a:rPr lang="es-CL">
                <a:solidFill>
                  <a:srgbClr val="000000"/>
                </a:solidFill>
              </a:rPr>
              <a:t> </a:t>
            </a:r>
            <a:r>
              <a:rPr i="1" lang="es-CL">
                <a:solidFill>
                  <a:srgbClr val="000000"/>
                </a:solidFill>
              </a:rPr>
              <a:t>(</a:t>
            </a:r>
            <a:r>
              <a:rPr i="1" lang="es-CL" u="sng">
                <a:solidFill>
                  <a:srgbClr val="000000"/>
                </a:solidFill>
              </a:rPr>
              <a:t>nombre</a:t>
            </a:r>
            <a:r>
              <a:rPr i="1" lang="es-CL">
                <a:solidFill>
                  <a:srgbClr val="000000"/>
                </a:solidFill>
              </a:rPr>
              <a:t>, </a:t>
            </a:r>
            <a:r>
              <a:rPr i="1" lang="es-CL" u="sng">
                <a:solidFill>
                  <a:srgbClr val="000000"/>
                </a:solidFill>
              </a:rPr>
              <a:t>dirección</a:t>
            </a:r>
            <a:r>
              <a:rPr i="1" lang="es-CL">
                <a:solidFill>
                  <a:srgbClr val="000000"/>
                </a:solidFill>
              </a:rPr>
              <a:t>, país, ciudad)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s-CL">
                <a:solidFill>
                  <a:srgbClr val="000000"/>
                </a:solidFill>
              </a:rPr>
              <a:t>Habitación</a:t>
            </a:r>
            <a:r>
              <a:rPr lang="es-CL">
                <a:solidFill>
                  <a:srgbClr val="000000"/>
                </a:solidFill>
              </a:rPr>
              <a:t> </a:t>
            </a:r>
            <a:r>
              <a:rPr i="1" lang="es-CL">
                <a:solidFill>
                  <a:srgbClr val="000000"/>
                </a:solidFill>
              </a:rPr>
              <a:t>(</a:t>
            </a:r>
            <a:r>
              <a:rPr i="1" lang="es-CL" u="sng">
                <a:solidFill>
                  <a:srgbClr val="000000"/>
                </a:solidFill>
              </a:rPr>
              <a:t>nombre_hotel</a:t>
            </a:r>
            <a:r>
              <a:rPr i="1" lang="es-CL">
                <a:solidFill>
                  <a:srgbClr val="000000"/>
                </a:solidFill>
              </a:rPr>
              <a:t>, </a:t>
            </a:r>
            <a:r>
              <a:rPr i="1" lang="es-CL" u="sng">
                <a:solidFill>
                  <a:srgbClr val="000000"/>
                </a:solidFill>
              </a:rPr>
              <a:t>dirección_hotel</a:t>
            </a:r>
            <a:r>
              <a:rPr i="1" lang="es-CL">
                <a:solidFill>
                  <a:srgbClr val="000000"/>
                </a:solidFill>
              </a:rPr>
              <a:t>, </a:t>
            </a:r>
            <a:r>
              <a:rPr i="1" lang="es-CL" u="sng">
                <a:solidFill>
                  <a:srgbClr val="000000"/>
                </a:solidFill>
              </a:rPr>
              <a:t>número</a:t>
            </a:r>
            <a:r>
              <a:rPr i="1" lang="es-CL">
                <a:solidFill>
                  <a:srgbClr val="000000"/>
                </a:solidFill>
              </a:rPr>
              <a:t>, camas)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s-CL">
                <a:solidFill>
                  <a:srgbClr val="000000"/>
                </a:solidFill>
              </a:rPr>
              <a:t>Suite</a:t>
            </a:r>
            <a:r>
              <a:rPr lang="es-CL">
                <a:solidFill>
                  <a:srgbClr val="000000"/>
                </a:solidFill>
              </a:rPr>
              <a:t> </a:t>
            </a:r>
            <a:r>
              <a:rPr i="1" lang="es-CL">
                <a:solidFill>
                  <a:srgbClr val="000000"/>
                </a:solidFill>
              </a:rPr>
              <a:t>(</a:t>
            </a:r>
            <a:r>
              <a:rPr i="1" lang="es-CL" u="sng">
                <a:solidFill>
                  <a:srgbClr val="000000"/>
                </a:solidFill>
              </a:rPr>
              <a:t>nombre_hotel</a:t>
            </a:r>
            <a:r>
              <a:rPr i="1" lang="es-CL">
                <a:solidFill>
                  <a:srgbClr val="000000"/>
                </a:solidFill>
              </a:rPr>
              <a:t>, </a:t>
            </a:r>
            <a:r>
              <a:rPr i="1" lang="es-CL" u="sng">
                <a:solidFill>
                  <a:srgbClr val="000000"/>
                </a:solidFill>
              </a:rPr>
              <a:t>dirección_hotel</a:t>
            </a:r>
            <a:r>
              <a:rPr i="1" lang="es-CL">
                <a:solidFill>
                  <a:srgbClr val="000000"/>
                </a:solidFill>
              </a:rPr>
              <a:t>, </a:t>
            </a:r>
            <a:r>
              <a:rPr i="1" lang="es-CL" u="sng">
                <a:solidFill>
                  <a:srgbClr val="000000"/>
                </a:solidFill>
              </a:rPr>
              <a:t>número</a:t>
            </a:r>
            <a:r>
              <a:rPr i="1" lang="es-CL">
                <a:solidFill>
                  <a:srgbClr val="000000"/>
                </a:solidFill>
              </a:rPr>
              <a:t>, camas)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s-CL">
                <a:solidFill>
                  <a:srgbClr val="000000"/>
                </a:solidFill>
              </a:rPr>
              <a:t>Regular</a:t>
            </a:r>
            <a:r>
              <a:rPr lang="es-CL">
                <a:solidFill>
                  <a:srgbClr val="000000"/>
                </a:solidFill>
              </a:rPr>
              <a:t> </a:t>
            </a:r>
            <a:r>
              <a:rPr i="1" lang="es-CL">
                <a:solidFill>
                  <a:srgbClr val="000000"/>
                </a:solidFill>
              </a:rPr>
              <a:t>(</a:t>
            </a:r>
            <a:r>
              <a:rPr i="1" lang="es-CL" u="sng">
                <a:solidFill>
                  <a:srgbClr val="000000"/>
                </a:solidFill>
              </a:rPr>
              <a:t>nombre_hotel</a:t>
            </a:r>
            <a:r>
              <a:rPr i="1" lang="es-CL">
                <a:solidFill>
                  <a:srgbClr val="000000"/>
                </a:solidFill>
              </a:rPr>
              <a:t>, </a:t>
            </a:r>
            <a:r>
              <a:rPr i="1" lang="es-CL" u="sng">
                <a:solidFill>
                  <a:srgbClr val="000000"/>
                </a:solidFill>
              </a:rPr>
              <a:t>dirección_hotel</a:t>
            </a:r>
            <a:r>
              <a:rPr i="1" lang="es-CL">
                <a:solidFill>
                  <a:srgbClr val="000000"/>
                </a:solidFill>
              </a:rPr>
              <a:t>, </a:t>
            </a:r>
            <a:r>
              <a:rPr i="1" lang="es-CL" u="sng">
                <a:solidFill>
                  <a:srgbClr val="000000"/>
                </a:solidFill>
              </a:rPr>
              <a:t>número</a:t>
            </a:r>
            <a:r>
              <a:rPr i="1" lang="es-CL">
                <a:solidFill>
                  <a:srgbClr val="000000"/>
                </a:solidFill>
              </a:rPr>
              <a:t>, camas)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s-CL">
                <a:solidFill>
                  <a:srgbClr val="000000"/>
                </a:solidFill>
              </a:rPr>
              <a:t>Conectada</a:t>
            </a:r>
            <a:r>
              <a:rPr lang="es-CL">
                <a:solidFill>
                  <a:srgbClr val="000000"/>
                </a:solidFill>
              </a:rPr>
              <a:t> </a:t>
            </a:r>
            <a:r>
              <a:rPr i="1" lang="es-CL">
                <a:solidFill>
                  <a:srgbClr val="000000"/>
                </a:solidFill>
              </a:rPr>
              <a:t>(</a:t>
            </a:r>
            <a:r>
              <a:rPr i="1" lang="es-CL" u="sng">
                <a:solidFill>
                  <a:srgbClr val="000000"/>
                </a:solidFill>
              </a:rPr>
              <a:t>nombre_hotel</a:t>
            </a:r>
            <a:r>
              <a:rPr i="1" lang="es-CL">
                <a:solidFill>
                  <a:srgbClr val="000000"/>
                </a:solidFill>
              </a:rPr>
              <a:t>, </a:t>
            </a:r>
            <a:r>
              <a:rPr i="1" lang="es-CL" u="sng">
                <a:solidFill>
                  <a:srgbClr val="000000"/>
                </a:solidFill>
              </a:rPr>
              <a:t>dirección_hotel</a:t>
            </a:r>
            <a:r>
              <a:rPr i="1" lang="es-CL">
                <a:solidFill>
                  <a:srgbClr val="000000"/>
                </a:solidFill>
              </a:rPr>
              <a:t>, </a:t>
            </a:r>
            <a:r>
              <a:rPr i="1" lang="es-CL" u="sng">
                <a:solidFill>
                  <a:srgbClr val="000000"/>
                </a:solidFill>
              </a:rPr>
              <a:t>número</a:t>
            </a:r>
            <a:r>
              <a:rPr i="1" lang="es-CL">
                <a:solidFill>
                  <a:srgbClr val="000000"/>
                </a:solidFill>
              </a:rPr>
              <a:t>, camas)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s-CL">
                <a:solidFill>
                  <a:srgbClr val="000000"/>
                </a:solidFill>
              </a:rPr>
              <a:t>Reserva</a:t>
            </a:r>
            <a:r>
              <a:rPr lang="es-CL">
                <a:solidFill>
                  <a:srgbClr val="000000"/>
                </a:solidFill>
              </a:rPr>
              <a:t> </a:t>
            </a:r>
            <a:r>
              <a:rPr i="1" lang="es-CL">
                <a:solidFill>
                  <a:srgbClr val="000000"/>
                </a:solidFill>
              </a:rPr>
              <a:t>(</a:t>
            </a:r>
            <a:r>
              <a:rPr i="1" lang="es-CL" u="sng">
                <a:solidFill>
                  <a:srgbClr val="000000"/>
                </a:solidFill>
              </a:rPr>
              <a:t>número</a:t>
            </a:r>
            <a:r>
              <a:rPr i="1" lang="es-CL">
                <a:solidFill>
                  <a:srgbClr val="000000"/>
                </a:solidFill>
              </a:rPr>
              <a:t>, inicio, fin)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rPr b="1" lang="es-CL">
                <a:solidFill>
                  <a:srgbClr val="000000"/>
                </a:solidFill>
              </a:rPr>
              <a:t>Cliente</a:t>
            </a:r>
            <a:r>
              <a:rPr lang="es-CL">
                <a:solidFill>
                  <a:srgbClr val="000000"/>
                </a:solidFill>
              </a:rPr>
              <a:t> </a:t>
            </a:r>
            <a:r>
              <a:rPr i="1" lang="es-CL">
                <a:solidFill>
                  <a:srgbClr val="000000"/>
                </a:solidFill>
              </a:rPr>
              <a:t>(</a:t>
            </a:r>
            <a:r>
              <a:rPr i="1" lang="es-CL" u="sng">
                <a:solidFill>
                  <a:srgbClr val="000000"/>
                </a:solidFill>
              </a:rPr>
              <a:t>RUT</a:t>
            </a:r>
            <a:r>
              <a:rPr i="1" lang="es-CL">
                <a:solidFill>
                  <a:srgbClr val="000000"/>
                </a:solidFill>
              </a:rPr>
              <a:t>, nombre, es_preferencial)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1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Transformar E/R a Tablas</a:t>
            </a:r>
            <a:endParaRPr/>
          </a:p>
        </p:txBody>
      </p:sp>
      <p:sp>
        <p:nvSpPr>
          <p:cNvPr id="905" name="Google Shape;905;p91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rPr lang="es-CL" sz="2500"/>
              <a:t>En general, hay que usar el sentido común y optimizar según la aplicación deseada</a:t>
            </a:r>
            <a:endParaRPr sz="2500"/>
          </a:p>
        </p:txBody>
      </p:sp>
      <p:sp>
        <p:nvSpPr>
          <p:cNvPr id="906" name="Google Shape;906;p91"/>
          <p:cNvSpPr/>
          <p:nvPr/>
        </p:nvSpPr>
        <p:spPr>
          <a:xfrm>
            <a:off x="454746" y="5236369"/>
            <a:ext cx="11255479" cy="707231"/>
          </a:xfrm>
          <a:prstGeom prst="rect">
            <a:avLst/>
          </a:prstGeom>
          <a:gradFill>
            <a:gsLst>
              <a:gs pos="0">
                <a:srgbClr val="FFAA87"/>
              </a:gs>
              <a:gs pos="50000">
                <a:srgbClr val="FFE3DB"/>
              </a:gs>
              <a:gs pos="100000">
                <a:srgbClr val="FFE3DB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91"/>
          <p:cNvSpPr txBox="1"/>
          <p:nvPr/>
        </p:nvSpPr>
        <p:spPr>
          <a:xfrm>
            <a:off x="501452" y="5351468"/>
            <a:ext cx="11208773" cy="665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-CL" sz="2800">
                <a:latin typeface="Calibri"/>
                <a:ea typeface="Calibri"/>
                <a:cs typeface="Calibri"/>
                <a:sym typeface="Calibri"/>
              </a:rPr>
              <a:t>Conectada</a:t>
            </a:r>
            <a:r>
              <a:rPr lang="es-CL" sz="280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nombre_h1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dir_h1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num_hab1, nombre_h2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dir_h2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num_hab2</a:t>
            </a:r>
            <a:r>
              <a:rPr lang="es-CL" sz="2800"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91"/>
          <p:cNvSpPr/>
          <p:nvPr/>
        </p:nvSpPr>
        <p:spPr>
          <a:xfrm>
            <a:off x="471956" y="3141830"/>
            <a:ext cx="11238269" cy="2093849"/>
          </a:xfrm>
          <a:prstGeom prst="rect">
            <a:avLst/>
          </a:prstGeom>
          <a:gradFill>
            <a:gsLst>
              <a:gs pos="0">
                <a:srgbClr val="98C2F5"/>
              </a:gs>
              <a:gs pos="50000">
                <a:srgbClr val="DFEBFB"/>
              </a:gs>
              <a:gs pos="100000">
                <a:srgbClr val="DFEBFB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91"/>
          <p:cNvSpPr txBox="1"/>
          <p:nvPr/>
        </p:nvSpPr>
        <p:spPr>
          <a:xfrm>
            <a:off x="501452" y="3141830"/>
            <a:ext cx="10149348" cy="2173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-CL" sz="2800">
                <a:latin typeface="Calibri"/>
                <a:ea typeface="Calibri"/>
                <a:cs typeface="Calibri"/>
                <a:sym typeface="Calibri"/>
              </a:rPr>
              <a:t>Hotel</a:t>
            </a:r>
            <a:r>
              <a:rPr lang="es-CL" sz="2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nombre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dirección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, país, ciudad)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-CL" sz="2800">
                <a:latin typeface="Calibri"/>
                <a:ea typeface="Calibri"/>
                <a:cs typeface="Calibri"/>
                <a:sym typeface="Calibri"/>
              </a:rPr>
              <a:t>Habitación</a:t>
            </a:r>
            <a:r>
              <a:rPr lang="es-CL" sz="2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nombre_hotel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dirección_hotel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número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, camas, tipo)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-CL" sz="2800">
                <a:latin typeface="Calibri"/>
                <a:ea typeface="Calibri"/>
                <a:cs typeface="Calibri"/>
                <a:sym typeface="Calibri"/>
              </a:rPr>
              <a:t>Reserva</a:t>
            </a:r>
            <a:r>
              <a:rPr lang="es-CL" sz="2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número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, RUT, nombre_h, dir_h, n°_hab, inicio, fin, pago)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-CL" sz="2800">
                <a:latin typeface="Calibri"/>
                <a:ea typeface="Calibri"/>
                <a:cs typeface="Calibri"/>
                <a:sym typeface="Calibri"/>
              </a:rPr>
              <a:t>Cliente</a:t>
            </a:r>
            <a:r>
              <a:rPr lang="es-CL" sz="2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s-CL" sz="2800" u="sng">
                <a:latin typeface="Calibri"/>
                <a:ea typeface="Calibri"/>
                <a:cs typeface="Calibri"/>
                <a:sym typeface="Calibri"/>
              </a:rPr>
              <a:t>RUT</a:t>
            </a:r>
            <a:r>
              <a:rPr i="1" lang="es-CL" sz="2800">
                <a:latin typeface="Calibri"/>
                <a:ea typeface="Calibri"/>
                <a:cs typeface="Calibri"/>
                <a:sym typeface="Calibri"/>
              </a:rPr>
              <a:t>, nombre, es_preferencial)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8c9c043f2a_0_106"/>
          <p:cNvSpPr txBox="1"/>
          <p:nvPr>
            <p:ph type="ctrTitle"/>
          </p:nvPr>
        </p:nvSpPr>
        <p:spPr>
          <a:xfrm>
            <a:off x="1524000" y="2337182"/>
            <a:ext cx="91440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CL"/>
              <a:t>¿Qué es una Base de Datos?</a:t>
            </a:r>
            <a:endParaRPr/>
          </a:p>
        </p:txBody>
      </p:sp>
      <p:sp>
        <p:nvSpPr>
          <p:cNvPr id="915" name="Google Shape;915;g8c9c043f2a_0_106"/>
          <p:cNvSpPr txBox="1"/>
          <p:nvPr>
            <p:ph idx="1" type="subTitle"/>
          </p:nvPr>
        </p:nvSpPr>
        <p:spPr>
          <a:xfrm>
            <a:off x="1524000" y="4622598"/>
            <a:ext cx="9144000" cy="17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CL"/>
              <a:t>Programa tu Futuro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CL"/>
              <a:t>Julio 2020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¿Desventajas? de un SGBD</a:t>
            </a:r>
            <a:endParaRPr/>
          </a:p>
        </p:txBody>
      </p:sp>
      <p:sp>
        <p:nvSpPr>
          <p:cNvPr id="146" name="Google Shape;146;p9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Char char="●"/>
            </a:pPr>
            <a:r>
              <a:rPr lang="es-CL"/>
              <a:t>Pueden ser restrictivas para casos particulares:</a:t>
            </a:r>
            <a:endParaRPr/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</a:pPr>
            <a:r>
              <a:rPr lang="es-CL"/>
              <a:t>Aplicaciones en tiempo real y/o temporales</a:t>
            </a:r>
            <a:endParaRPr/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</a:pPr>
            <a:r>
              <a:rPr lang="es-CL"/>
              <a:t>Solicitudes especializadas</a:t>
            </a:r>
            <a:endParaRPr/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</a:pPr>
            <a:r>
              <a:rPr lang="es-CL"/>
              <a:t>Análisis estadístico avanzado: regresiones lineales y otros</a:t>
            </a:r>
            <a:endParaRPr/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</a:pPr>
            <a:r>
              <a:rPr lang="es-CL"/>
              <a:t>Análisis flexible de texto y/o multimedia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2017-09-05T17:59:00Z</dcterms:created>
  <dc:creator>Sebastian</dc:creator>
</cp:coreProperties>
</file>